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  <p:sldMasterId id="2147483658" r:id="rId3"/>
  </p:sldMasterIdLst>
  <p:notesMasterIdLst>
    <p:notesMasterId r:id="rId63"/>
  </p:notesMasterIdLst>
  <p:handoutMasterIdLst>
    <p:handoutMasterId r:id="rId64"/>
  </p:handoutMasterIdLst>
  <p:sldIdLst>
    <p:sldId id="256" r:id="rId4"/>
    <p:sldId id="270" r:id="rId5"/>
    <p:sldId id="285" r:id="rId6"/>
    <p:sldId id="264" r:id="rId7"/>
    <p:sldId id="303" r:id="rId8"/>
    <p:sldId id="301" r:id="rId9"/>
    <p:sldId id="261" r:id="rId10"/>
    <p:sldId id="259" r:id="rId11"/>
    <p:sldId id="289" r:id="rId12"/>
    <p:sldId id="302" r:id="rId13"/>
    <p:sldId id="304" r:id="rId14"/>
    <p:sldId id="309" r:id="rId15"/>
    <p:sldId id="308" r:id="rId16"/>
    <p:sldId id="296" r:id="rId17"/>
    <p:sldId id="306" r:id="rId18"/>
    <p:sldId id="300" r:id="rId19"/>
    <p:sldId id="307" r:id="rId20"/>
    <p:sldId id="267" r:id="rId21"/>
    <p:sldId id="298" r:id="rId22"/>
    <p:sldId id="299" r:id="rId23"/>
    <p:sldId id="284" r:id="rId24"/>
    <p:sldId id="310" r:id="rId25"/>
    <p:sldId id="341" r:id="rId26"/>
    <p:sldId id="342" r:id="rId27"/>
    <p:sldId id="343" r:id="rId28"/>
    <p:sldId id="315" r:id="rId29"/>
    <p:sldId id="316" r:id="rId30"/>
    <p:sldId id="344" r:id="rId31"/>
    <p:sldId id="320" r:id="rId32"/>
    <p:sldId id="321" r:id="rId33"/>
    <p:sldId id="322" r:id="rId34"/>
    <p:sldId id="323" r:id="rId35"/>
    <p:sldId id="324" r:id="rId36"/>
    <p:sldId id="325" r:id="rId37"/>
    <p:sldId id="346" r:id="rId38"/>
    <p:sldId id="347" r:id="rId39"/>
    <p:sldId id="348" r:id="rId40"/>
    <p:sldId id="349" r:id="rId41"/>
    <p:sldId id="350" r:id="rId42"/>
    <p:sldId id="305" r:id="rId43"/>
    <p:sldId id="351" r:id="rId44"/>
    <p:sldId id="352" r:id="rId45"/>
    <p:sldId id="353" r:id="rId46"/>
    <p:sldId id="354" r:id="rId47"/>
    <p:sldId id="355" r:id="rId48"/>
    <p:sldId id="311" r:id="rId49"/>
    <p:sldId id="328" r:id="rId50"/>
    <p:sldId id="345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856"/>
    <a:srgbClr val="1CBBB4"/>
    <a:srgbClr val="9F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4" autoAdjust="0"/>
    <p:restoredTop sz="77943" autoAdjust="0"/>
  </p:normalViewPr>
  <p:slideViewPr>
    <p:cSldViewPr showGuides="1">
      <p:cViewPr>
        <p:scale>
          <a:sx n="67" d="100"/>
          <a:sy n="67" d="100"/>
        </p:scale>
        <p:origin x="208" y="1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162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0647C-2142-49BD-86CE-ED609DF61204}" type="datetimeFigureOut">
              <a:rPr lang="ko-KR" altLang="en-US" smtClean="0"/>
              <a:t>2020. 9. 8.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AFA7-4971-4E87-AA3D-540E429F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794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DFE15-6179-4579-ADBF-D18E81C13FE2}" type="datetimeFigureOut">
              <a:rPr lang="ko-KR" altLang="en-US" smtClean="0"/>
              <a:t>2020. 9. 8.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CC151-D09E-4313-86BF-DE81850A7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17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49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one-hot vector</a:t>
            </a:r>
            <a:r>
              <a:rPr lang="ko-KR" altLang="en-US" dirty="0"/>
              <a:t>의 한계점 </a:t>
            </a:r>
            <a:r>
              <a:rPr lang="en-US" altLang="ko-KR" dirty="0"/>
              <a:t>:</a:t>
            </a:r>
            <a:r>
              <a:rPr lang="ko-KR" altLang="en-US" dirty="0"/>
              <a:t> 의미적 연산 </a:t>
            </a:r>
            <a:r>
              <a:rPr lang="en-US" altLang="ko-KR" dirty="0"/>
              <a:t>/</a:t>
            </a:r>
            <a:r>
              <a:rPr lang="ko-KR" altLang="en-US" dirty="0"/>
              <a:t> 확장성 측면에서 한계 가짐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similarity</a:t>
            </a:r>
            <a:r>
              <a:rPr lang="ko-KR" altLang="en-US" dirty="0"/>
              <a:t> 측정이 어려운 이유 </a:t>
            </a:r>
            <a:r>
              <a:rPr lang="en-US" altLang="ko-KR" dirty="0"/>
              <a:t>:</a:t>
            </a:r>
            <a:r>
              <a:rPr lang="ko-KR" altLang="en-US" dirty="0"/>
              <a:t> 단어끼리 전부 </a:t>
            </a:r>
            <a:r>
              <a:rPr lang="en-US" altLang="ko-KR" dirty="0"/>
              <a:t>orthogonal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내적 무조건 </a:t>
            </a:r>
            <a:r>
              <a:rPr lang="en-US" altLang="ko-KR" dirty="0"/>
              <a:t>0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하나의 요소가 추가되면 벡터의 길이가 늘어나기 때문에 기존의 모델이 </a:t>
            </a:r>
            <a:r>
              <a:rPr lang="ko-KR" altLang="en-US" dirty="0" err="1"/>
              <a:t>무의미해짐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이를 극복하기 위해 사용하는 것이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알파벳이나 단어 등의 기본 단위 요소들을 일정한 길이를 갖는 벡터 공간에 투영 </a:t>
            </a:r>
            <a:r>
              <a:rPr lang="en-US" altLang="ko-KR" dirty="0"/>
              <a:t>(</a:t>
            </a:r>
            <a:r>
              <a:rPr lang="ko-KR" altLang="en-US" dirty="0" err="1"/>
              <a:t>임베딩</a:t>
            </a:r>
            <a:r>
              <a:rPr lang="ko-KR" altLang="en-US" dirty="0"/>
              <a:t> 방법 중 하나가 </a:t>
            </a:r>
            <a:r>
              <a:rPr lang="en-US" altLang="ko-KR" dirty="0"/>
              <a:t>word2vec : </a:t>
            </a:r>
            <a:r>
              <a:rPr lang="ko-KR" altLang="en-US" dirty="0"/>
              <a:t>단어의 </a:t>
            </a:r>
            <a:r>
              <a:rPr lang="ko-KR" altLang="en-US" dirty="0" err="1"/>
              <a:t>벡터화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02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분포를 사용하여 의미 표현 </a:t>
            </a:r>
            <a:r>
              <a:rPr lang="en-US" altLang="ko-KR" dirty="0"/>
              <a:t>:</a:t>
            </a:r>
            <a:r>
              <a:rPr lang="ko-KR" altLang="en-US" dirty="0"/>
              <a:t> 동일한 문맥에서 사용되는 단어는 비슷한 의미를 갖는 경향이 있지 않을까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단어가 사용되는 문맥 자체</a:t>
            </a:r>
            <a:r>
              <a:rPr lang="en-US" altLang="ko-KR" dirty="0"/>
              <a:t>(</a:t>
            </a:r>
            <a:r>
              <a:rPr lang="ko-KR" altLang="en-US" dirty="0"/>
              <a:t>모두</a:t>
            </a:r>
            <a:r>
              <a:rPr lang="en-US" altLang="ko-KR" dirty="0"/>
              <a:t>)</a:t>
            </a:r>
            <a:r>
              <a:rPr lang="ko-KR" altLang="en-US" dirty="0"/>
              <a:t>가 단어의 의미라는 아이디어에서 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word2vec</a:t>
            </a:r>
            <a:r>
              <a:rPr lang="ko-KR" altLang="en-US" dirty="0"/>
              <a:t>은 </a:t>
            </a:r>
            <a:r>
              <a:rPr lang="en-US" altLang="ko-KR" dirty="0"/>
              <a:t>neural net</a:t>
            </a:r>
            <a:r>
              <a:rPr lang="ko-KR" altLang="en-US" dirty="0"/>
              <a:t>에 기반한 모델이다</a:t>
            </a:r>
            <a:r>
              <a:rPr lang="en-US" altLang="ko-KR" dirty="0"/>
              <a:t>. </a:t>
            </a:r>
            <a:r>
              <a:rPr lang="ko-KR" altLang="en-US" dirty="0"/>
              <a:t>그렇지만 엄밀히 말해 딥 러닝 모델은 아님</a:t>
            </a:r>
            <a:r>
              <a:rPr lang="en-US" altLang="ko-KR" dirty="0"/>
              <a:t>. </a:t>
            </a:r>
            <a:r>
              <a:rPr lang="ko-KR" altLang="en-US" dirty="0"/>
              <a:t>딥 러닝은 일반적으로 </a:t>
            </a:r>
            <a:r>
              <a:rPr lang="ko-KR" altLang="en-US" dirty="0" err="1"/>
              <a:t>은닉층의</a:t>
            </a:r>
            <a:r>
              <a:rPr lang="ko-KR" altLang="en-US" dirty="0"/>
              <a:t> 개수가 </a:t>
            </a:r>
            <a:r>
              <a:rPr lang="en-US" altLang="ko-KR" dirty="0"/>
              <a:t>2</a:t>
            </a:r>
            <a:r>
              <a:rPr lang="ko-KR" altLang="en-US" dirty="0"/>
              <a:t>개 이상인 신경망을 학습하는 경우를 말하는데 뒤에 그림에서 보겠지만 </a:t>
            </a:r>
            <a:r>
              <a:rPr lang="en-US" altLang="ko-KR" dirty="0"/>
              <a:t>word2vec</a:t>
            </a:r>
            <a:r>
              <a:rPr lang="ko-KR" altLang="en-US" dirty="0"/>
              <a:t>은 하나의 </a:t>
            </a:r>
            <a:r>
              <a:rPr lang="en-US" altLang="ko-KR" dirty="0"/>
              <a:t>projection layer</a:t>
            </a:r>
            <a:r>
              <a:rPr lang="ko-KR" altLang="en-US" dirty="0"/>
              <a:t>만들 가진다</a:t>
            </a:r>
            <a:r>
              <a:rPr lang="en-US" altLang="ko-KR" dirty="0"/>
              <a:t>. </a:t>
            </a:r>
            <a:r>
              <a:rPr lang="ko-KR" altLang="en-US" dirty="0"/>
              <a:t>그리고 활성화함수도 없음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4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분포를 사용하여 의미 표현 </a:t>
            </a:r>
            <a:r>
              <a:rPr lang="en-US" altLang="ko-KR" dirty="0"/>
              <a:t>:</a:t>
            </a:r>
            <a:r>
              <a:rPr lang="ko-KR" altLang="en-US" dirty="0"/>
              <a:t> 동일한 문맥에서 사용되는 단어는 비슷한 의미를 갖는 경향이 있지 않을까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단어가 사용되는 문맥 자체</a:t>
            </a:r>
            <a:r>
              <a:rPr lang="en-US" altLang="ko-KR" dirty="0"/>
              <a:t>(</a:t>
            </a:r>
            <a:r>
              <a:rPr lang="ko-KR" altLang="en-US" dirty="0"/>
              <a:t>모두</a:t>
            </a:r>
            <a:r>
              <a:rPr lang="en-US" altLang="ko-KR" dirty="0"/>
              <a:t>)</a:t>
            </a:r>
            <a:r>
              <a:rPr lang="ko-KR" altLang="en-US" dirty="0"/>
              <a:t>가 단어의 의미라는 아이디어에서 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word2vec</a:t>
            </a:r>
            <a:r>
              <a:rPr lang="ko-KR" altLang="en-US" dirty="0"/>
              <a:t>은 </a:t>
            </a:r>
            <a:r>
              <a:rPr lang="en-US" altLang="ko-KR" dirty="0"/>
              <a:t>neural net</a:t>
            </a:r>
            <a:r>
              <a:rPr lang="ko-KR" altLang="en-US" dirty="0"/>
              <a:t>에 기반한 모델이다</a:t>
            </a:r>
            <a:r>
              <a:rPr lang="en-US" altLang="ko-KR" dirty="0"/>
              <a:t>. </a:t>
            </a:r>
            <a:r>
              <a:rPr lang="ko-KR" altLang="en-US" dirty="0"/>
              <a:t>그렇지만 엄밀히 말해 딥 러닝 모델은 아님</a:t>
            </a:r>
            <a:r>
              <a:rPr lang="en-US" altLang="ko-KR" dirty="0"/>
              <a:t>. </a:t>
            </a:r>
            <a:r>
              <a:rPr lang="ko-KR" altLang="en-US" dirty="0"/>
              <a:t>딥 러닝은 일반적으로 </a:t>
            </a:r>
            <a:r>
              <a:rPr lang="ko-KR" altLang="en-US" dirty="0" err="1"/>
              <a:t>은닉층의</a:t>
            </a:r>
            <a:r>
              <a:rPr lang="ko-KR" altLang="en-US" dirty="0"/>
              <a:t> 개수가 </a:t>
            </a:r>
            <a:r>
              <a:rPr lang="en-US" altLang="ko-KR" dirty="0"/>
              <a:t>2</a:t>
            </a:r>
            <a:r>
              <a:rPr lang="ko-KR" altLang="en-US" dirty="0"/>
              <a:t>개 이상인 신경망을 학습하는 경우를 말하는데 뒤에 그림에서 보겠지만 </a:t>
            </a:r>
            <a:r>
              <a:rPr lang="en-US" altLang="ko-KR" dirty="0"/>
              <a:t>word2vec</a:t>
            </a:r>
            <a:r>
              <a:rPr lang="ko-KR" altLang="en-US" dirty="0"/>
              <a:t>은 하나의 </a:t>
            </a:r>
            <a:r>
              <a:rPr lang="en-US" altLang="ko-KR" dirty="0"/>
              <a:t>projection layer</a:t>
            </a:r>
            <a:r>
              <a:rPr lang="ko-KR" altLang="en-US" dirty="0"/>
              <a:t>만들 가진다</a:t>
            </a:r>
            <a:r>
              <a:rPr lang="en-US" altLang="ko-KR" dirty="0"/>
              <a:t>. </a:t>
            </a:r>
            <a:r>
              <a:rPr lang="ko-KR" altLang="en-US" dirty="0"/>
              <a:t>그리고 활성화함수도 없음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좋은 벡터의 성질을 갖는 방향으로 각각의 단어에 대한 단어벡터값을 업데이트 한다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이후</a:t>
            </a:r>
            <a:r>
              <a:rPr lang="en-US" dirty="0"/>
              <a:t> </a:t>
            </a:r>
            <a:r>
              <a:rPr lang="en-US" dirty="0" err="1"/>
              <a:t>슬라이드에서는</a:t>
            </a:r>
            <a:r>
              <a:rPr lang="en-US" dirty="0"/>
              <a:t> </a:t>
            </a:r>
            <a:r>
              <a:rPr lang="en-US" dirty="0" err="1"/>
              <a:t>T가</a:t>
            </a:r>
            <a:r>
              <a:rPr lang="en-US" dirty="0"/>
              <a:t> </a:t>
            </a:r>
            <a:r>
              <a:rPr lang="en-US" dirty="0" err="1"/>
              <a:t>V로</a:t>
            </a:r>
            <a:r>
              <a:rPr lang="en-US" dirty="0"/>
              <a:t> </a:t>
            </a:r>
            <a:r>
              <a:rPr lang="en-US" dirty="0" err="1"/>
              <a:t>표현됨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196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종류의 벡터 </a:t>
            </a:r>
            <a:r>
              <a:rPr lang="en-US" altLang="ko-KR" dirty="0"/>
              <a:t>(</a:t>
            </a:r>
            <a:r>
              <a:rPr lang="ko-KR" altLang="en-US" dirty="0"/>
              <a:t>사실 상 각 단어가 </a:t>
            </a:r>
            <a:r>
              <a:rPr lang="en-US" altLang="ko-KR" dirty="0"/>
              <a:t>row vector</a:t>
            </a:r>
            <a:r>
              <a:rPr lang="ko-KR" altLang="en-US" dirty="0"/>
              <a:t>이고 많은 단어들이 있으니까 두 개의 </a:t>
            </a:r>
            <a:r>
              <a:rPr lang="en-US" altLang="ko-KR" dirty="0"/>
              <a:t>matrix)</a:t>
            </a:r>
            <a:r>
              <a:rPr lang="ko-KR" altLang="en-US" dirty="0" err="1"/>
              <a:t>를</a:t>
            </a:r>
            <a:r>
              <a:rPr lang="ko-KR" altLang="en-US" dirty="0"/>
              <a:t> 사용하는 이유는 그냥 수학 계산이 편해서</a:t>
            </a:r>
            <a:r>
              <a:rPr lang="en-US" altLang="ko-KR" dirty="0"/>
              <a:t>…</a:t>
            </a:r>
            <a:r>
              <a:rPr lang="en-US" altLang="ko-KR" dirty="0">
                <a:sym typeface="Wingdings" pitchFamily="2" charset="2"/>
              </a:rPr>
              <a:t></a:t>
            </a:r>
          </a:p>
          <a:p>
            <a:r>
              <a:rPr lang="en-US" dirty="0" err="1">
                <a:sym typeface="Wingdings" pitchFamily="2" charset="2"/>
              </a:rPr>
              <a:t>결국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이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확률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P를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최대화하는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방향으로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학습을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진행해야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31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: </a:t>
            </a:r>
            <a:r>
              <a:rPr lang="en-US" dirty="0" err="1"/>
              <a:t>식</a:t>
            </a:r>
            <a:r>
              <a:rPr lang="en-US" dirty="0"/>
              <a:t> </a:t>
            </a:r>
            <a:r>
              <a:rPr lang="en-US" dirty="0" err="1"/>
              <a:t>보다보니</a:t>
            </a:r>
            <a:r>
              <a:rPr lang="en-US" dirty="0"/>
              <a:t> </a:t>
            </a:r>
            <a:r>
              <a:rPr lang="en-US" dirty="0" err="1"/>
              <a:t>T와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것</a:t>
            </a:r>
            <a:r>
              <a:rPr lang="en-US" dirty="0"/>
              <a:t> </a:t>
            </a:r>
            <a:r>
              <a:rPr lang="en-US" dirty="0" err="1"/>
              <a:t>같음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84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분자와</a:t>
            </a:r>
            <a:r>
              <a:rPr lang="en-US" dirty="0"/>
              <a:t> </a:t>
            </a:r>
            <a:r>
              <a:rPr lang="en-US" dirty="0" err="1"/>
              <a:t>분모의</a:t>
            </a:r>
            <a:r>
              <a:rPr lang="en-US" dirty="0"/>
              <a:t> </a:t>
            </a:r>
            <a:r>
              <a:rPr lang="en-US" dirty="0" err="1"/>
              <a:t>subscription이</a:t>
            </a:r>
            <a:r>
              <a:rPr lang="en-US" dirty="0"/>
              <a:t> </a:t>
            </a:r>
            <a:r>
              <a:rPr lang="en-US" dirty="0" err="1"/>
              <a:t>w와</a:t>
            </a:r>
            <a:r>
              <a:rPr lang="en-US" dirty="0"/>
              <a:t> </a:t>
            </a:r>
            <a:r>
              <a:rPr lang="en-US" dirty="0" err="1"/>
              <a:t>x로</a:t>
            </a:r>
            <a:r>
              <a:rPr lang="en-US" dirty="0"/>
              <a:t> </a:t>
            </a:r>
            <a:r>
              <a:rPr lang="en-US" dirty="0" err="1"/>
              <a:t>달라진</a:t>
            </a:r>
            <a:r>
              <a:rPr lang="en-US" dirty="0"/>
              <a:t> </a:t>
            </a:r>
            <a:r>
              <a:rPr lang="en-US" dirty="0" err="1"/>
              <a:t>이유는</a:t>
            </a:r>
            <a:r>
              <a:rPr lang="en-US" dirty="0"/>
              <a:t> </a:t>
            </a:r>
            <a:r>
              <a:rPr lang="en-US" dirty="0" err="1"/>
              <a:t>혹시</a:t>
            </a:r>
            <a:r>
              <a:rPr lang="en-US" dirty="0"/>
              <a:t> </a:t>
            </a:r>
            <a:r>
              <a:rPr lang="en-US" dirty="0" err="1"/>
              <a:t>약분이</a:t>
            </a:r>
            <a:r>
              <a:rPr lang="en-US" dirty="0"/>
              <a:t> </a:t>
            </a:r>
            <a:r>
              <a:rPr lang="en-US" dirty="0" err="1"/>
              <a:t>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있을거라는</a:t>
            </a:r>
            <a:r>
              <a:rPr lang="en-US" dirty="0"/>
              <a:t> </a:t>
            </a:r>
            <a:r>
              <a:rPr lang="en-US" dirty="0" err="1"/>
              <a:t>혼동을</a:t>
            </a:r>
            <a:r>
              <a:rPr lang="en-US" dirty="0"/>
              <a:t> </a:t>
            </a:r>
            <a:r>
              <a:rPr lang="en-US" dirty="0" err="1"/>
              <a:t>방지하기</a:t>
            </a:r>
            <a:r>
              <a:rPr lang="en-US" dirty="0"/>
              <a:t> </a:t>
            </a:r>
            <a:r>
              <a:rPr lang="en-US" dirty="0" err="1"/>
              <a:t>위함</a:t>
            </a:r>
            <a:r>
              <a:rPr lang="en-US" dirty="0"/>
              <a:t> (</a:t>
            </a:r>
            <a:r>
              <a:rPr lang="en-US" dirty="0" err="1"/>
              <a:t>약간</a:t>
            </a:r>
            <a:r>
              <a:rPr lang="en-US" dirty="0"/>
              <a:t> </a:t>
            </a:r>
            <a:r>
              <a:rPr lang="en-US" dirty="0" err="1"/>
              <a:t>뇌피셜이긴</a:t>
            </a:r>
            <a:r>
              <a:rPr lang="en-US" dirty="0"/>
              <a:t> </a:t>
            </a:r>
            <a:r>
              <a:rPr lang="en-US" dirty="0" err="1"/>
              <a:t>한데</a:t>
            </a:r>
            <a:r>
              <a:rPr lang="en-US" dirty="0"/>
              <a:t> </a:t>
            </a:r>
            <a:r>
              <a:rPr lang="en-US" dirty="0" err="1"/>
              <a:t>혹시</a:t>
            </a:r>
            <a:r>
              <a:rPr lang="en-US" dirty="0"/>
              <a:t> </a:t>
            </a:r>
            <a:r>
              <a:rPr lang="en-US" dirty="0" err="1"/>
              <a:t>틀린</a:t>
            </a:r>
            <a:r>
              <a:rPr lang="en-US" dirty="0"/>
              <a:t> </a:t>
            </a:r>
            <a:r>
              <a:rPr lang="en-US" dirty="0" err="1"/>
              <a:t>것</a:t>
            </a:r>
            <a:r>
              <a:rPr lang="en-US" dirty="0"/>
              <a:t> </a:t>
            </a:r>
            <a:r>
              <a:rPr lang="en-US" dirty="0" err="1"/>
              <a:t>같으면</a:t>
            </a:r>
            <a:r>
              <a:rPr lang="en-US" dirty="0"/>
              <a:t> </a:t>
            </a:r>
            <a:r>
              <a:rPr lang="en-US" dirty="0" err="1"/>
              <a:t>정정해주세요</a:t>
            </a:r>
            <a:r>
              <a:rPr lang="en-US" altLang="ko-KR" dirty="0"/>
              <a:t>….! </a:t>
            </a:r>
            <a:r>
              <a:rPr lang="ko-KR" altLang="en-US" dirty="0"/>
              <a:t>식을 </a:t>
            </a:r>
            <a:r>
              <a:rPr lang="en-US" altLang="ko-KR" dirty="0"/>
              <a:t>line by line</a:t>
            </a:r>
            <a:r>
              <a:rPr lang="ko-KR" altLang="en-US" dirty="0" err="1"/>
              <a:t>으로</a:t>
            </a:r>
            <a:r>
              <a:rPr lang="ko-KR" altLang="en-US" dirty="0"/>
              <a:t> 설명할 거는 아니긴 한데 그래도 혹시 몰라서 생각해보니까 </a:t>
            </a:r>
            <a:r>
              <a:rPr lang="ko-KR" altLang="en-US" dirty="0" err="1"/>
              <a:t>헷갈리더라고요ㅠㅠ</a:t>
            </a:r>
            <a:r>
              <a:rPr lang="ko-KR" altLang="en-US" dirty="0"/>
              <a:t> 회귀분석에서 회귀계수의 성질들을 증명하기 위해 이런 식으로 </a:t>
            </a:r>
            <a:r>
              <a:rPr lang="en-US" altLang="ko-KR" dirty="0"/>
              <a:t>subscription</a:t>
            </a:r>
            <a:r>
              <a:rPr lang="ko-KR" altLang="en-US" dirty="0"/>
              <a:t>을 조정했던 것 같은데 그런 느낌 </a:t>
            </a:r>
            <a:r>
              <a:rPr lang="ko-KR" altLang="en-US" dirty="0" err="1"/>
              <a:t>아닐까욤</a:t>
            </a:r>
            <a:r>
              <a:rPr lang="en-US" altLang="ko-KR" dirty="0"/>
              <a:t>,,)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두</a:t>
            </a:r>
            <a:r>
              <a:rPr lang="en-US" dirty="0"/>
              <a:t> </a:t>
            </a:r>
            <a:r>
              <a:rPr lang="en-US" dirty="0" err="1"/>
              <a:t>번째</a:t>
            </a:r>
            <a:r>
              <a:rPr lang="en-US" dirty="0"/>
              <a:t> </a:t>
            </a:r>
            <a:r>
              <a:rPr lang="en-US" dirty="0" err="1"/>
              <a:t>term은</a:t>
            </a:r>
            <a:r>
              <a:rPr lang="en-US" dirty="0"/>
              <a:t> expected context </a:t>
            </a:r>
            <a:r>
              <a:rPr lang="en-US" dirty="0" err="1"/>
              <a:t>word이기</a:t>
            </a:r>
            <a:r>
              <a:rPr lang="en-US" dirty="0"/>
              <a:t> </a:t>
            </a:r>
            <a:r>
              <a:rPr lang="en-US" dirty="0" err="1"/>
              <a:t>때문에</a:t>
            </a:r>
            <a:r>
              <a:rPr lang="en-US" dirty="0"/>
              <a:t> </a:t>
            </a:r>
            <a:r>
              <a:rPr lang="en-US" dirty="0" err="1"/>
              <a:t>기댓값의</a:t>
            </a:r>
            <a:r>
              <a:rPr lang="en-US" dirty="0"/>
              <a:t> </a:t>
            </a:r>
            <a:r>
              <a:rPr lang="en-US" dirty="0" err="1"/>
              <a:t>형태로</a:t>
            </a:r>
            <a:r>
              <a:rPr lang="en-US" dirty="0"/>
              <a:t> </a:t>
            </a:r>
            <a:r>
              <a:rPr lang="en-US" dirty="0" err="1"/>
              <a:t>표현된다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 err="1"/>
              <a:t>중심단어에</a:t>
            </a:r>
            <a:r>
              <a:rPr lang="en-US" dirty="0"/>
              <a:t> </a:t>
            </a:r>
            <a:r>
              <a:rPr lang="en-US" dirty="0" err="1"/>
              <a:t>대해서</a:t>
            </a:r>
            <a:r>
              <a:rPr lang="en-US" dirty="0"/>
              <a:t> </a:t>
            </a:r>
            <a:r>
              <a:rPr lang="en-US" dirty="0" err="1"/>
              <a:t>그래디언트를</a:t>
            </a:r>
            <a:r>
              <a:rPr lang="en-US" dirty="0"/>
              <a:t> </a:t>
            </a:r>
            <a:r>
              <a:rPr lang="en-US" dirty="0" err="1"/>
              <a:t>구했으므로</a:t>
            </a:r>
            <a:r>
              <a:rPr lang="en-US" dirty="0"/>
              <a:t> </a:t>
            </a:r>
            <a:r>
              <a:rPr lang="en-US" dirty="0" err="1"/>
              <a:t>중심단어</a:t>
            </a:r>
            <a:r>
              <a:rPr lang="en-US" dirty="0"/>
              <a:t> </a:t>
            </a:r>
            <a:r>
              <a:rPr lang="en-US" dirty="0" err="1"/>
              <a:t>벡터만</a:t>
            </a:r>
            <a:r>
              <a:rPr lang="en-US" dirty="0"/>
              <a:t> </a:t>
            </a:r>
            <a:r>
              <a:rPr lang="en-US" dirty="0" err="1"/>
              <a:t>업데이트</a:t>
            </a:r>
            <a:r>
              <a:rPr lang="en-US" dirty="0"/>
              <a:t> </a:t>
            </a:r>
            <a:r>
              <a:rPr lang="en-US" dirty="0" err="1"/>
              <a:t>해야함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01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* 아래 예시 설명은 </a:t>
            </a:r>
            <a:r>
              <a:rPr lang="ko-KR" altLang="en-US" dirty="0" err="1"/>
              <a:t>파이토치</a:t>
            </a:r>
            <a:r>
              <a:rPr lang="ko-KR" altLang="en-US" dirty="0"/>
              <a:t> 첫걸음이라는 책에서 발췌했는데 혼돈의 여지가 있거나 하면 삭제해주세요</a:t>
            </a:r>
            <a:r>
              <a:rPr lang="en-US" altLang="ko-KR" dirty="0">
                <a:sym typeface="Wingdings" pitchFamily="2" charset="2"/>
              </a:rPr>
              <a:t>:)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예시로 이런 문장이 있다면 </a:t>
            </a:r>
            <a:r>
              <a:rPr lang="en-US" altLang="ko-KR" dirty="0"/>
              <a:t>CBOW</a:t>
            </a:r>
            <a:r>
              <a:rPr lang="ko-KR" altLang="en-US" dirty="0"/>
              <a:t>는 </a:t>
            </a:r>
            <a:r>
              <a:rPr lang="en-US" altLang="ko-KR" dirty="0"/>
              <a:t>quick, brown, jumps, over</a:t>
            </a:r>
            <a:r>
              <a:rPr lang="ko-KR" altLang="en-US" dirty="0"/>
              <a:t>라는 단어가 들어왔을 때 </a:t>
            </a:r>
            <a:r>
              <a:rPr lang="ko-KR" altLang="en-US" dirty="0" err="1"/>
              <a:t>은닉증</a:t>
            </a:r>
            <a:r>
              <a:rPr lang="ko-KR" altLang="en-US" dirty="0"/>
              <a:t> </a:t>
            </a:r>
            <a:r>
              <a:rPr lang="en-US" altLang="ko-KR" dirty="0"/>
              <a:t>(Projection layer)</a:t>
            </a:r>
            <a:r>
              <a:rPr lang="ko-KR" altLang="en-US" dirty="0" err="1"/>
              <a:t>를</a:t>
            </a:r>
            <a:r>
              <a:rPr lang="ko-KR" altLang="en-US" dirty="0"/>
              <a:t> 통과하면 </a:t>
            </a:r>
            <a:r>
              <a:rPr lang="en-US" altLang="ko-KR" dirty="0"/>
              <a:t>fox</a:t>
            </a:r>
            <a:r>
              <a:rPr lang="ko-KR" altLang="en-US" dirty="0"/>
              <a:t>가 나오도록 모델을 학습하고 이런 식으로 문장 또는 문서의 모든 문장을 위와 같은 방식으로 학습하면 그 문서에서 사용한 단어들이 의미적으로 </a:t>
            </a:r>
            <a:r>
              <a:rPr lang="ko-KR" altLang="en-US" dirty="0" err="1"/>
              <a:t>임베딩된다</a:t>
            </a:r>
            <a:r>
              <a:rPr lang="en-US" altLang="ko-KR" dirty="0"/>
              <a:t>.</a:t>
            </a:r>
            <a:r>
              <a:rPr lang="ko-KR" altLang="en-US" dirty="0"/>
              <a:t> 예시 문장에서는 </a:t>
            </a:r>
            <a:r>
              <a:rPr lang="en-US" altLang="ko-KR" dirty="0"/>
              <a:t>dog</a:t>
            </a:r>
            <a:r>
              <a:rPr lang="ko-KR" altLang="en-US" dirty="0"/>
              <a:t>과 </a:t>
            </a:r>
            <a:r>
              <a:rPr lang="en-US" altLang="ko-KR" dirty="0"/>
              <a:t>fox</a:t>
            </a:r>
            <a:r>
              <a:rPr lang="ko-KR" altLang="en-US" dirty="0"/>
              <a:t>가 유사한 개체로 인식되고 벡터 공간상으로도 가까운 위치에 투영될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r>
              <a:rPr lang="en-US" dirty="0"/>
              <a:t>skip gram</a:t>
            </a:r>
            <a:r>
              <a:rPr lang="ko-KR" altLang="en-US" dirty="0"/>
              <a:t> 모델은 반대로 </a:t>
            </a:r>
            <a:r>
              <a:rPr lang="en-US" altLang="ko-KR" dirty="0"/>
              <a:t>fox</a:t>
            </a:r>
            <a:r>
              <a:rPr lang="ko-KR" altLang="en-US" dirty="0"/>
              <a:t>가 들어왔을 때</a:t>
            </a:r>
            <a:r>
              <a:rPr lang="en-US" altLang="ko-KR" dirty="0"/>
              <a:t> quick, brown, jumps, over</a:t>
            </a:r>
            <a:r>
              <a:rPr lang="ko-KR" altLang="en-US" dirty="0"/>
              <a:t>라는 단어들이 나오도록 학습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전반적으로 </a:t>
            </a:r>
            <a:r>
              <a:rPr lang="en-US" altLang="ko-KR" dirty="0"/>
              <a:t>skip-gram</a:t>
            </a:r>
            <a:r>
              <a:rPr lang="ko-KR" altLang="en-US" dirty="0"/>
              <a:t>이 </a:t>
            </a:r>
            <a:r>
              <a:rPr lang="en-US" altLang="ko-KR" dirty="0"/>
              <a:t>CBOW</a:t>
            </a:r>
            <a:r>
              <a:rPr lang="ko-KR" altLang="en-US" dirty="0"/>
              <a:t>보다 성능이 좋다고 알려져 있음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572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도메인 </a:t>
            </a:r>
            <a:r>
              <a:rPr lang="en-US" altLang="ko-KR" dirty="0"/>
              <a:t>(</a:t>
            </a:r>
            <a:r>
              <a:rPr lang="ko-KR" altLang="en-US" dirty="0" err="1"/>
              <a:t>예를들어</a:t>
            </a:r>
            <a:r>
              <a:rPr lang="ko-KR" altLang="en-US" dirty="0"/>
              <a:t> 특정 작가의 글</a:t>
            </a:r>
            <a:r>
              <a:rPr lang="en-US" altLang="ko-KR" dirty="0"/>
              <a:t>,</a:t>
            </a:r>
            <a:r>
              <a:rPr lang="ko-KR" altLang="en-US" dirty="0"/>
              <a:t> 제품 후기</a:t>
            </a:r>
            <a:r>
              <a:rPr lang="en-US" altLang="ko-KR" dirty="0"/>
              <a:t>,</a:t>
            </a:r>
            <a:r>
              <a:rPr lang="ko-KR" altLang="en-US" dirty="0"/>
              <a:t> 기사</a:t>
            </a:r>
            <a:r>
              <a:rPr lang="en-US" altLang="ko-KR" dirty="0"/>
              <a:t>,</a:t>
            </a:r>
            <a:r>
              <a:rPr lang="ko-KR" altLang="en-US" dirty="0"/>
              <a:t> 위키백과</a:t>
            </a:r>
            <a:r>
              <a:rPr lang="en-US" altLang="ko-KR" dirty="0"/>
              <a:t>)</a:t>
            </a:r>
            <a:r>
              <a:rPr lang="ko-KR" altLang="en-US" dirty="0"/>
              <a:t> 등에서 </a:t>
            </a:r>
            <a:r>
              <a:rPr lang="ko-KR" altLang="en-US" dirty="0" err="1"/>
              <a:t>임베딩을</a:t>
            </a:r>
            <a:r>
              <a:rPr lang="ko-KR" altLang="en-US" dirty="0"/>
              <a:t> 만들어놓으면 비슷한 의미를 가지는 </a:t>
            </a:r>
            <a:r>
              <a:rPr lang="ko-KR" altLang="en-US" dirty="0" err="1"/>
              <a:t>단어들끼리</a:t>
            </a:r>
            <a:r>
              <a:rPr lang="ko-KR" altLang="en-US" dirty="0"/>
              <a:t> 가까운 곳에 위치하게 되므로 유사한 단어를 찾기에 편리합니다</a:t>
            </a:r>
            <a:r>
              <a:rPr lang="en-US" altLang="ko-KR" dirty="0"/>
              <a:t>.</a:t>
            </a:r>
            <a:r>
              <a:rPr lang="ko-KR" altLang="en-US" dirty="0"/>
              <a:t> 또한 </a:t>
            </a:r>
            <a:r>
              <a:rPr lang="ko-KR" altLang="en-US" dirty="0" err="1"/>
              <a:t>단어끼리의</a:t>
            </a:r>
            <a:r>
              <a:rPr lang="ko-KR" altLang="en-US" dirty="0"/>
              <a:t> </a:t>
            </a:r>
            <a:r>
              <a:rPr lang="ko-KR" altLang="en-US" dirty="0" err="1"/>
              <a:t>벡터연산도</a:t>
            </a:r>
            <a:r>
              <a:rPr lang="ko-KR" altLang="en-US" dirty="0"/>
              <a:t> 가능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실제로 강의에서 </a:t>
            </a:r>
            <a:r>
              <a:rPr lang="en-US" altLang="ko-KR" dirty="0"/>
              <a:t>word2vec</a:t>
            </a:r>
            <a:r>
              <a:rPr lang="ko-KR" altLang="en-US" dirty="0"/>
              <a:t>은 구글 뉴스 기사를 학습했고 </a:t>
            </a:r>
            <a:r>
              <a:rPr lang="en-US" altLang="ko-KR" dirty="0" err="1"/>
              <a:t>GloVe</a:t>
            </a:r>
            <a:r>
              <a:rPr lang="ko-KR" altLang="en-US" dirty="0"/>
              <a:t>는 위키피디아의 문서들을 학습하여 둘 간의 차이가 나타나기도 했음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2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위의</a:t>
            </a:r>
            <a:r>
              <a:rPr lang="en-US" dirty="0"/>
              <a:t> </a:t>
            </a:r>
            <a:r>
              <a:rPr lang="en-US" dirty="0" err="1"/>
              <a:t>예시</a:t>
            </a:r>
            <a:r>
              <a:rPr 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수업에서 언급한 </a:t>
            </a:r>
            <a:r>
              <a:rPr lang="ko-KR" altLang="en-US" dirty="0" err="1"/>
              <a:t>벡터연산</a:t>
            </a:r>
            <a:endParaRPr lang="en-US" altLang="ko-KR" dirty="0"/>
          </a:p>
          <a:p>
            <a:r>
              <a:rPr lang="ko-KR" altLang="en-US" dirty="0"/>
              <a:t>밑의 예시 </a:t>
            </a:r>
            <a:r>
              <a:rPr lang="en-US" altLang="ko-KR" dirty="0"/>
              <a:t>: </a:t>
            </a:r>
            <a:r>
              <a:rPr lang="ko-KR" altLang="en-US" dirty="0"/>
              <a:t>요런 식으로 </a:t>
            </a:r>
            <a:r>
              <a:rPr lang="en-US" altLang="ko-KR" dirty="0"/>
              <a:t>dynamic</a:t>
            </a:r>
            <a:r>
              <a:rPr lang="ko-KR" altLang="en-US" dirty="0"/>
              <a:t>하게 의미의 변천사를 벡터 공간에 투영해서 시각화할 수도 있다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2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NLP</a:t>
            </a:r>
            <a:r>
              <a:rPr kumimoji="1" lang="ko-KR" altLang="en-US" dirty="0"/>
              <a:t>의 핵심은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어떻게 하면 컴퓨터에서 단어의 의미를 잘 </a:t>
            </a:r>
            <a:r>
              <a:rPr kumimoji="1" lang="ko-KR" altLang="en-US" dirty="0" err="1"/>
              <a:t>표현할수</a:t>
            </a:r>
            <a:r>
              <a:rPr kumimoji="1" lang="ko-KR" altLang="en-US" dirty="0"/>
              <a:t> 있을까에 관한 문제입니다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0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04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411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예를들어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algn="l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김치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반찬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)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김치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된장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)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김치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식사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의 조합을 업데이트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하기위해서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김치와 상관없는 폴란드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타이어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돗돔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이러한 관계를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update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해도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안한것과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별반 차이가 없다는 것이다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김치와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주변단어가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아닌 단어가 김치와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주변단어인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단어보다 훨씬 더 많다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.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모두 업데이트 할 필요 없음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04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Step3</a:t>
            </a:r>
            <a:r>
              <a:rPr kumimoji="1" lang="ko-KR" altLang="en-US" dirty="0"/>
              <a:t> 에서 언급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Ex.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윈도우 사이즈가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일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최대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25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개 단어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70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corpus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문장에 사용되는 비중이 높은 단어를 우선적으로 가중치를 줘서 선별한다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ko-KR" altLang="en-US" dirty="0"/>
            </a:br>
            <a:endParaRPr lang="en-US" altLang="ko-KR" dirty="0"/>
          </a:p>
          <a:p>
            <a:r>
              <a:rPr lang="en-US" altLang="ko-KR" dirty="0"/>
              <a:t>¾</a:t>
            </a:r>
            <a:r>
              <a:rPr lang="ko-KR" altLang="en-US" dirty="0"/>
              <a:t> 제곱을 해주는 이유는</a:t>
            </a:r>
            <a:r>
              <a:rPr lang="en-US" altLang="ko-KR" dirty="0"/>
              <a:t>, </a:t>
            </a:r>
            <a:r>
              <a:rPr lang="ko-KR" altLang="en-US" dirty="0"/>
              <a:t>경험적으로 성능이 더 좋게 나타남을 확인했기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17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관련한 두 가지 개념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marL="457200" indent="-457200" algn="ctr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Co-occurrence Matrix</a:t>
            </a:r>
          </a:p>
          <a:p>
            <a:pPr marL="457200" indent="-457200" algn="ctr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Co-occurrence Probability</a:t>
            </a: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하나씩 살펴보도록 하자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56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*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스포일러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이러한 단점을 해결하기 위해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GloVe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탄생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23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04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수식적으로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P(solid l ice) / P(solid l steam)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계산한 값은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8.9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값은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매우 큰 값입니다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P(solid | ice)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값은 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P(solid | steam)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값은 작기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표를 통해 알 수 있는 사실은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등장했을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등장할 확률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0.00019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steam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등장했을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등장할 확률인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0.000022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8.9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크다는 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그도 그럴 것이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단단한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의미를 가졌으니까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의미를 가지는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steam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당연히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의미를 가지는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 더 자주 등장할 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88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바꾸면 얘기는 완전히 달라집니다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gas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steam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더 자주 등장하므로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P(gas l ice) / P(gas l steam)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계산한 값은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훨씬 작은 값인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0.085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water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steam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단어 모두와 동시 등장하는 경우가 많으므로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가까운 값이 나오고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steam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단어 모두와 동시 등장하는 경우가 적으므로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가까운 값이 나옵니다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보기 쉽도록 조금 단순화해서 표현한 표는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7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가장 쉽게 나타내는 방법은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종류별로 나누는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바로 </a:t>
            </a:r>
            <a:r>
              <a:rPr kumimoji="1" lang="en-US" altLang="ko-KR" dirty="0"/>
              <a:t>WordNet</a:t>
            </a:r>
            <a:r>
              <a:rPr kumimoji="1" lang="ko-KR" altLang="en-US" dirty="0"/>
              <a:t>인데 이는 </a:t>
            </a:r>
            <a:r>
              <a:rPr kumimoji="1" lang="ko-KR" altLang="en-US" dirty="0" err="1"/>
              <a:t>상위어</a:t>
            </a:r>
            <a:r>
              <a:rPr kumimoji="1" lang="ko-KR" altLang="en-US" dirty="0"/>
              <a:t> 밑에 동의어를 여러 개 구성해서 마치 트리 구조로 나타내는 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이는 단어의 미세한 뉘앙스를 표현할 수 가 없고 그 구분을 한다는 것 자체가 주관적이므로 정확하지 않을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저것을 사람이 직접 업데이트 해야하니 구축 비용이 많이 든다는 문제가 있죠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31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53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67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431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14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Step3</a:t>
            </a:r>
            <a:r>
              <a:rPr kumimoji="1" lang="ko-KR" altLang="en-US" dirty="0"/>
              <a:t> 에서 언급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Ex.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윈도우 사이즈가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일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최대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25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개 단어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7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482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latinLnBrk="1">
              <a:buAutoNum type="arabicPeriod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핫 벡터나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대부분의 값이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표현을 희소 벡터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(sparse vector)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희소 행렬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(sparse matrix)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희소 벡터는 많은 양의 저장 공간과 계산을 위한 리소스를 필요로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이유로 전처리를 통해 단어 집합의 크기를 줄이는 일은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표현을 사용하는 모델에서 중요할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배운 텍스트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방법을 사용하여 구두점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빈도수가 낮은 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불용어를 제거하고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어간이나 표제어 추출을 통해 단어를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정규화하여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 집합의 크기를 줄일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 latinLnBrk="1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latinLnBrk="1">
              <a:buAutoNum type="arabicPeriod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문서에 등장하는 모든 단어에 대해서 빈도 표기를 하는 이런 방법은 때로는 한계를 가지기도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영어에 대해서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만들었을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불용어인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어떤 문서이든 자주 등장할 수 밖에 없습니다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유사한 문서인지 비교하고 싶은 문서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동일하게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빈도수가 높다고 해서 이 문서들이 유사한 문서라고 판단해서는 안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49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곱한 값을 의미하는데 이를 식으로 표현해보겠습니다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문서의 총 개수를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표현할 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TF, DF, 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각각 다음과 같이 정의할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6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73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크게 잡으면 기존의 행렬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다양한 의미를 가져갈 수 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작게 잡아야만 노이즈를 제거할 수 있기 때문입니다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일부 벡터들을 삭제하는 것을 데이터의 차원을 줄인다고도 말하는데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차원을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줄이게되면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당연히 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하였을 때보다 직관적으로 계산 비용이 낮아지는 효과를 얻을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계산 비용이 낮아지는 것 외에도 상대적으로 중요하지 않은 정보를 삭제하는 효과를 갖고 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영상 처리 분야에서는 노이즈를 제거한다는 의미를 갖고 자연어 처리 분야에서는 설명력이 낮은 정보를 삭제하고 설명력이 높은 정보를 남긴다는 의미를 갖고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말하면 기존의 행렬에서는 드러나지 않았던 심층적인 의미를 확인할 수 있게 해줍니다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27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이를 보완하기 위해 </a:t>
            </a:r>
            <a:r>
              <a:rPr kumimoji="1" lang="en-US" altLang="ko-KR" dirty="0"/>
              <a:t>sparse representation </a:t>
            </a:r>
            <a:r>
              <a:rPr kumimoji="1" lang="ko-KR" altLang="en-US" dirty="0"/>
              <a:t>이 나왔습니다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Sparse representation</a:t>
            </a:r>
            <a:r>
              <a:rPr kumimoji="1" lang="ko-KR" altLang="en-US" dirty="0"/>
              <a:t>은 벡터나 행렬의 값 중 대부분이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이거나 빈 값을 가지고 있어서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라는 표현을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1620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49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58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첫번째로 사용하는 기준은 문서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단어들이 어떤 토픽에 해당하는지를 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doc1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모든 단어들은 토픽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토픽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비율로 할당되어져 있으므로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기준에 따르면 단어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토픽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토픽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 중 어디에도 속할 가능성이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기준은 단어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전체 문서에서 어떤 토픽에 할당되어져 있는지를 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기준에 따르면 단어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토픽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할당될 가능성이 높습니다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두 가지 기준을 참고하여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어떤 토픽에 할당할지 결정합니다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6042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54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27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05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Sparse representation</a:t>
            </a:r>
            <a:r>
              <a:rPr kumimoji="1" lang="ko-KR" altLang="en-US" dirty="0"/>
              <a:t>의 대표적인 방법으로 우리가 잘 아는 </a:t>
            </a:r>
            <a:r>
              <a:rPr kumimoji="1" lang="ko-KR" altLang="en-US" dirty="0" err="1"/>
              <a:t>원핫인코딩이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원핫인코딩은</a:t>
            </a:r>
            <a:r>
              <a:rPr kumimoji="1" lang="ko-KR" altLang="en-US" dirty="0"/>
              <a:t> 해당 단어의 속성이 가질 수 있는 모든 경우의 수를 독립차원으로 나타낸 것인데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쉽게 말해서 해당되는 속성에만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표현하는 것이죠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단어가 많아지면 많아질수록 차원이 무수히 많아지고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단어 간 연관성을 설명할 수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 너무 많아서 성능이 떨어지기 쉽습니다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87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단어간</a:t>
            </a:r>
            <a:r>
              <a:rPr kumimoji="1" lang="ko-KR" altLang="en-US" dirty="0"/>
              <a:t> 연관성이란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633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이를 보완하기 위해 </a:t>
            </a:r>
            <a:r>
              <a:rPr kumimoji="1" lang="en-US" altLang="ko-KR" dirty="0"/>
              <a:t>dense representation</a:t>
            </a:r>
            <a:r>
              <a:rPr kumimoji="1" lang="ko-KR" altLang="en-US" dirty="0"/>
              <a:t>이 등장했습니다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91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이를 구성하는 아이디어는 총 세 개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분포 가정을 기반으로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단어를 구성하는 벡터들의분포가 비슷하면 유사한 단어라고 판단해도 된다는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일반화 능력이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비슷한 벡터로 표현되어 있으면 </a:t>
            </a:r>
            <a:r>
              <a:rPr kumimoji="1" lang="ko-KR" altLang="en-US" dirty="0" err="1"/>
              <a:t>상위단어로</a:t>
            </a:r>
            <a:r>
              <a:rPr kumimoji="1" lang="ko-KR" altLang="en-US" dirty="0"/>
              <a:t> 일반화 해서 출력할 수 있겠죠 마지막으로 문맥을 고려합니다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222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5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 userDrawn="1"/>
        </p:nvGrpSpPr>
        <p:grpSpPr>
          <a:xfrm>
            <a:off x="3293503" y="411510"/>
            <a:ext cx="2556993" cy="2699230"/>
            <a:chOff x="787805" y="339502"/>
            <a:chExt cx="4175262" cy="4407517"/>
          </a:xfrm>
        </p:grpSpPr>
        <p:sp>
          <p:nvSpPr>
            <p:cNvPr id="133" name="Oval 132"/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161" name="Rectangle 160"/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2" name="Group 161"/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170" name="Rectangle 169"/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" name="Rectangle 172"/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164" name="Rectangle 163"/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36" name="Group 135"/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157" name="Rectangle 156"/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Rectangle 159"/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151" name="Rectangle 150"/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37" name="Group 136"/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Parallelogram 5"/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8" name="Group 137"/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Rectangle 9"/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Block Arc 142"/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0" name="Round Same Side Corner Rectangle 51"/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1" name="Round Same Side Corner Rectangle 51"/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139BBCBE-08BA-417D-87EB-C9DA6CB35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9062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AE33218E-9C24-435F-948C-815D84D473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417417"/>
            <a:ext cx="914399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31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82700" y="0"/>
            <a:ext cx="4248472" cy="1851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82700" y="3291830"/>
            <a:ext cx="4248472" cy="1851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182699" y="1851670"/>
            <a:ext cx="4259041" cy="145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700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703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0000" y="540000"/>
            <a:ext cx="2484000" cy="40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26807" y="540000"/>
            <a:ext cx="2484704" cy="40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323403" y="540000"/>
            <a:ext cx="2484000" cy="40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04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564685" y="0"/>
            <a:ext cx="4579315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3556573" y="832001"/>
            <a:ext cx="2016224" cy="3482571"/>
            <a:chOff x="2627784" y="1825002"/>
            <a:chExt cx="1198166" cy="2069560"/>
          </a:xfrm>
        </p:grpSpPr>
        <p:sp>
          <p:nvSpPr>
            <p:cNvPr id="5" name="Rounded Rectangle 4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0" name="Oval 9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ounded Rectangle 10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77198" y="1115645"/>
            <a:ext cx="1774974" cy="2798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27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239541"/>
            <a:ext cx="9144000" cy="33639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66153"/>
            <a:ext cx="4217146" cy="2310733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416" y="1859201"/>
            <a:ext cx="2772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6FB63C-5800-4111-92B0-B9CD0BCB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7028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5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539552" y="1331976"/>
            <a:ext cx="1852788" cy="3200273"/>
            <a:chOff x="2627784" y="1825002"/>
            <a:chExt cx="1198166" cy="2069560"/>
          </a:xfrm>
        </p:grpSpPr>
        <p:sp>
          <p:nvSpPr>
            <p:cNvPr id="18" name="Rounded Rectangle 17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1" name="Oval 20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Rounded Rectangle 21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0177" y="1646164"/>
            <a:ext cx="1030277" cy="2571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690454" y="1221920"/>
            <a:ext cx="1980221" cy="3420385"/>
            <a:chOff x="2627784" y="1825002"/>
            <a:chExt cx="1198166" cy="2069560"/>
          </a:xfrm>
        </p:grpSpPr>
        <p:sp>
          <p:nvSpPr>
            <p:cNvPr id="11" name="Rounded Rectangle 10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4" name="Oval 13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ounded Rectangle 14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11099" y="1544792"/>
            <a:ext cx="1743279" cy="274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4481C05-B01C-4D49-8033-5D0490F68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7028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290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907677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lt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57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1" y="889772"/>
            <a:ext cx="9144000" cy="33639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665156" y="2091331"/>
            <a:ext cx="5472608" cy="5420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baseline="0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65156" y="2640899"/>
            <a:ext cx="5472608" cy="276687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410728" y="1571507"/>
            <a:ext cx="1895276" cy="2008355"/>
            <a:chOff x="5304922" y="1037184"/>
            <a:chExt cx="3492000" cy="3700344"/>
          </a:xfrm>
        </p:grpSpPr>
        <p:grpSp>
          <p:nvGrpSpPr>
            <p:cNvPr id="5" name="Group 4"/>
            <p:cNvGrpSpPr/>
            <p:nvPr/>
          </p:nvGrpSpPr>
          <p:grpSpPr>
            <a:xfrm>
              <a:off x="5304922" y="3743716"/>
              <a:ext cx="3492000" cy="437610"/>
              <a:chOff x="1709238" y="4209096"/>
              <a:chExt cx="3492000" cy="43761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 flipH="1">
              <a:off x="5304922" y="4299918"/>
              <a:ext cx="3492000" cy="437610"/>
              <a:chOff x="1709238" y="4209096"/>
              <a:chExt cx="3492000" cy="43761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6272654" y="1875857"/>
              <a:ext cx="720080" cy="720080"/>
              <a:chOff x="6272654" y="1875857"/>
              <a:chExt cx="720080" cy="72008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6272654" y="1875857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Parallelogram 5"/>
              <p:cNvSpPr>
                <a:spLocks/>
              </p:cNvSpPr>
              <p:nvPr/>
            </p:nvSpPr>
            <p:spPr>
              <a:xfrm>
                <a:off x="6391715" y="1978487"/>
                <a:ext cx="481958" cy="481904"/>
              </a:xfrm>
              <a:custGeom>
                <a:avLst/>
                <a:gdLst/>
                <a:ahLst/>
                <a:cxnLst/>
                <a:rect l="l" t="t" r="r" b="b"/>
                <a:pathLst>
                  <a:path w="848270" h="868857">
                    <a:moveTo>
                      <a:pt x="424135" y="189887"/>
                    </a:moveTo>
                    <a:lnTo>
                      <a:pt x="297766" y="526729"/>
                    </a:lnTo>
                    <a:lnTo>
                      <a:pt x="550505" y="526729"/>
                    </a:lnTo>
                    <a:close/>
                    <a:moveTo>
                      <a:pt x="325960" y="0"/>
                    </a:moveTo>
                    <a:lnTo>
                      <a:pt x="352897" y="0"/>
                    </a:lnTo>
                    <a:lnTo>
                      <a:pt x="495373" y="0"/>
                    </a:lnTo>
                    <a:lnTo>
                      <a:pt x="522310" y="0"/>
                    </a:lnTo>
                    <a:lnTo>
                      <a:pt x="848270" y="868857"/>
                    </a:lnTo>
                    <a:lnTo>
                      <a:pt x="678857" y="868857"/>
                    </a:lnTo>
                    <a:lnTo>
                      <a:pt x="604960" y="671883"/>
                    </a:lnTo>
                    <a:lnTo>
                      <a:pt x="243310" y="671883"/>
                    </a:lnTo>
                    <a:lnTo>
                      <a:pt x="169413" y="868857"/>
                    </a:lnTo>
                    <a:lnTo>
                      <a:pt x="0" y="8688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109110" y="1875857"/>
              <a:ext cx="720080" cy="720080"/>
              <a:chOff x="7109110" y="1875857"/>
              <a:chExt cx="720080" cy="72008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109110" y="1875857"/>
                <a:ext cx="720080" cy="72008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9"/>
              <p:cNvSpPr>
                <a:spLocks noChangeAspect="1"/>
              </p:cNvSpPr>
              <p:nvPr/>
            </p:nvSpPr>
            <p:spPr>
              <a:xfrm>
                <a:off x="7267746" y="1994945"/>
                <a:ext cx="402809" cy="481904"/>
              </a:xfrm>
              <a:custGeom>
                <a:avLst/>
                <a:gdLst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174101 w 728932"/>
                  <a:gd name="connsiteY5" fmla="*/ 488630 h 872065"/>
                  <a:gd name="connsiteX6" fmla="*/ 174101 w 728932"/>
                  <a:gd name="connsiteY6" fmla="*/ 140965 h 872065"/>
                  <a:gd name="connsiteX7" fmla="*/ 174101 w 728932"/>
                  <a:gd name="connsiteY7" fmla="*/ 347665 h 872065"/>
                  <a:gd name="connsiteX8" fmla="*/ 431276 w 728932"/>
                  <a:gd name="connsiteY8" fmla="*/ 347665 h 872065"/>
                  <a:gd name="connsiteX9" fmla="*/ 431276 w 728932"/>
                  <a:gd name="connsiteY9" fmla="*/ 345754 h 872065"/>
                  <a:gd name="connsiteX10" fmla="*/ 517000 w 728932"/>
                  <a:gd name="connsiteY10" fmla="*/ 243359 h 872065"/>
                  <a:gd name="connsiteX11" fmla="*/ 433656 w 728932"/>
                  <a:gd name="connsiteY11" fmla="*/ 148109 h 872065"/>
                  <a:gd name="connsiteX12" fmla="*/ 174101 w 728932"/>
                  <a:gd name="connsiteY12" fmla="*/ 140965 h 872065"/>
                  <a:gd name="connsiteX13" fmla="*/ 0 w 728932"/>
                  <a:gd name="connsiteY13" fmla="*/ 0 h 872065"/>
                  <a:gd name="connsiteX14" fmla="*/ 127816 w 728932"/>
                  <a:gd name="connsiteY14" fmla="*/ 0 h 872065"/>
                  <a:gd name="connsiteX15" fmla="*/ 174101 w 728932"/>
                  <a:gd name="connsiteY15" fmla="*/ 0 h 872065"/>
                  <a:gd name="connsiteX16" fmla="*/ 447945 w 728932"/>
                  <a:gd name="connsiteY16" fmla="*/ 0 h 872065"/>
                  <a:gd name="connsiteX17" fmla="*/ 447945 w 728932"/>
                  <a:gd name="connsiteY17" fmla="*/ 1732 h 872065"/>
                  <a:gd name="connsiteX18" fmla="*/ 683688 w 728932"/>
                  <a:gd name="connsiteY18" fmla="*/ 179066 h 872065"/>
                  <a:gd name="connsiteX19" fmla="*/ 559863 w 728932"/>
                  <a:gd name="connsiteY19" fmla="*/ 407666 h 872065"/>
                  <a:gd name="connsiteX20" fmla="*/ 728932 w 728932"/>
                  <a:gd name="connsiteY20" fmla="*/ 633885 h 872065"/>
                  <a:gd name="connsiteX21" fmla="*/ 433657 w 728932"/>
                  <a:gd name="connsiteY21" fmla="*/ 872010 h 872065"/>
                  <a:gd name="connsiteX22" fmla="*/ 433776 w 728932"/>
                  <a:gd name="connsiteY22" fmla="*/ 869628 h 872065"/>
                  <a:gd name="connsiteX23" fmla="*/ 174101 w 728932"/>
                  <a:gd name="connsiteY23" fmla="*/ 869628 h 872065"/>
                  <a:gd name="connsiteX24" fmla="*/ 127816 w 728932"/>
                  <a:gd name="connsiteY24" fmla="*/ 869628 h 872065"/>
                  <a:gd name="connsiteX25" fmla="*/ 0 w 728932"/>
                  <a:gd name="connsiteY25" fmla="*/ 869628 h 872065"/>
                  <a:gd name="connsiteX26" fmla="*/ 0 w 728932"/>
                  <a:gd name="connsiteY26" fmla="*/ 0 h 87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8932" h="872065">
                    <a:moveTo>
                      <a:pt x="174101" y="488630"/>
                    </a:moveTo>
                    <a:lnTo>
                      <a:pt x="174101" y="728663"/>
                    </a:lnTo>
                    <a:lnTo>
                      <a:pt x="442406" y="728663"/>
                    </a:lnTo>
                    <a:cubicBezTo>
                      <a:pt x="511257" y="715167"/>
                      <a:pt x="549532" y="684907"/>
                      <a:pt x="547956" y="612454"/>
                    </a:cubicBezTo>
                    <a:cubicBezTo>
                      <a:pt x="543194" y="552923"/>
                      <a:pt x="538432" y="510060"/>
                      <a:pt x="431276" y="493391"/>
                    </a:cubicBezTo>
                    <a:lnTo>
                      <a:pt x="174101" y="488630"/>
                    </a:lnTo>
                    <a:close/>
                    <a:moveTo>
                      <a:pt x="174101" y="140965"/>
                    </a:moveTo>
                    <a:lnTo>
                      <a:pt x="174101" y="347665"/>
                    </a:lnTo>
                    <a:lnTo>
                      <a:pt x="431276" y="347665"/>
                    </a:lnTo>
                    <a:lnTo>
                      <a:pt x="431276" y="345754"/>
                    </a:lnTo>
                    <a:cubicBezTo>
                      <a:pt x="474139" y="322735"/>
                      <a:pt x="514619" y="311622"/>
                      <a:pt x="517000" y="243359"/>
                    </a:cubicBezTo>
                    <a:cubicBezTo>
                      <a:pt x="517000" y="202878"/>
                      <a:pt x="502713" y="157634"/>
                      <a:pt x="433656" y="148109"/>
                    </a:cubicBezTo>
                    <a:cubicBezTo>
                      <a:pt x="366981" y="140568"/>
                      <a:pt x="274510" y="141043"/>
                      <a:pt x="174101" y="140965"/>
                    </a:cubicBezTo>
                    <a:close/>
                    <a:moveTo>
                      <a:pt x="0" y="0"/>
                    </a:moveTo>
                    <a:lnTo>
                      <a:pt x="127816" y="0"/>
                    </a:lnTo>
                    <a:lnTo>
                      <a:pt x="174101" y="0"/>
                    </a:lnTo>
                    <a:lnTo>
                      <a:pt x="447945" y="0"/>
                    </a:lnTo>
                    <a:lnTo>
                      <a:pt x="447945" y="1732"/>
                    </a:lnTo>
                    <a:cubicBezTo>
                      <a:pt x="634795" y="8775"/>
                      <a:pt x="679801" y="148746"/>
                      <a:pt x="683688" y="179066"/>
                    </a:cubicBezTo>
                    <a:cubicBezTo>
                      <a:pt x="689245" y="333848"/>
                      <a:pt x="620981" y="374328"/>
                      <a:pt x="559863" y="407666"/>
                    </a:cubicBezTo>
                    <a:cubicBezTo>
                      <a:pt x="663844" y="433066"/>
                      <a:pt x="727345" y="515617"/>
                      <a:pt x="728932" y="633885"/>
                    </a:cubicBezTo>
                    <a:cubicBezTo>
                      <a:pt x="720200" y="800572"/>
                      <a:pt x="594788" y="874392"/>
                      <a:pt x="433657" y="872010"/>
                    </a:cubicBezTo>
                    <a:cubicBezTo>
                      <a:pt x="433697" y="871216"/>
                      <a:pt x="433736" y="870422"/>
                      <a:pt x="433776" y="869628"/>
                    </a:cubicBezTo>
                    <a:lnTo>
                      <a:pt x="174101" y="869628"/>
                    </a:lnTo>
                    <a:lnTo>
                      <a:pt x="127816" y="869628"/>
                    </a:lnTo>
                    <a:lnTo>
                      <a:pt x="0" y="8696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690882" y="1037184"/>
              <a:ext cx="720080" cy="720080"/>
              <a:chOff x="6690882" y="1037184"/>
              <a:chExt cx="720080" cy="72008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690882" y="1037184"/>
                <a:ext cx="720080" cy="72008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Block Arc 12"/>
              <p:cNvSpPr>
                <a:spLocks noChangeAspect="1"/>
              </p:cNvSpPr>
              <p:nvPr/>
            </p:nvSpPr>
            <p:spPr>
              <a:xfrm>
                <a:off x="6842201" y="1156272"/>
                <a:ext cx="417443" cy="481904"/>
              </a:xfrm>
              <a:prstGeom prst="blockArc">
                <a:avLst>
                  <a:gd name="adj1" fmla="val 1756726"/>
                  <a:gd name="adj2" fmla="val 19889488"/>
                  <a:gd name="adj3" fmla="val 2277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Round Same Side Corner Rectangle 51"/>
            <p:cNvSpPr/>
            <p:nvPr/>
          </p:nvSpPr>
          <p:spPr>
            <a:xfrm rot="5400000">
              <a:off x="6852922" y="1652530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1" name="Round Same Side Corner Rectangle 51"/>
            <p:cNvSpPr/>
            <p:nvPr/>
          </p:nvSpPr>
          <p:spPr>
            <a:xfrm rot="16200000">
              <a:off x="6852922" y="2167123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456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947035" y="473947"/>
            <a:ext cx="3249931" cy="32499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624362" y="1094735"/>
            <a:ext cx="1895276" cy="2008355"/>
            <a:chOff x="5304922" y="1037184"/>
            <a:chExt cx="3492000" cy="3700344"/>
          </a:xfrm>
        </p:grpSpPr>
        <p:grpSp>
          <p:nvGrpSpPr>
            <p:cNvPr id="8" name="Group 7"/>
            <p:cNvGrpSpPr/>
            <p:nvPr/>
          </p:nvGrpSpPr>
          <p:grpSpPr>
            <a:xfrm>
              <a:off x="5304922" y="3743716"/>
              <a:ext cx="3492000" cy="437610"/>
              <a:chOff x="1709238" y="4209096"/>
              <a:chExt cx="3492000" cy="43761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 flipH="1">
              <a:off x="5304922" y="4299918"/>
              <a:ext cx="3492000" cy="437610"/>
              <a:chOff x="1709238" y="4209096"/>
              <a:chExt cx="3492000" cy="43761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6272654" y="1875857"/>
              <a:ext cx="720080" cy="720080"/>
              <a:chOff x="6272654" y="1875857"/>
              <a:chExt cx="720080" cy="7200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272654" y="1875857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Parallelogram 5"/>
              <p:cNvSpPr>
                <a:spLocks/>
              </p:cNvSpPr>
              <p:nvPr/>
            </p:nvSpPr>
            <p:spPr>
              <a:xfrm>
                <a:off x="6391715" y="1978487"/>
                <a:ext cx="481958" cy="481904"/>
              </a:xfrm>
              <a:custGeom>
                <a:avLst/>
                <a:gdLst/>
                <a:ahLst/>
                <a:cxnLst/>
                <a:rect l="l" t="t" r="r" b="b"/>
                <a:pathLst>
                  <a:path w="848270" h="868857">
                    <a:moveTo>
                      <a:pt x="424135" y="189887"/>
                    </a:moveTo>
                    <a:lnTo>
                      <a:pt x="297766" y="526729"/>
                    </a:lnTo>
                    <a:lnTo>
                      <a:pt x="550505" y="526729"/>
                    </a:lnTo>
                    <a:close/>
                    <a:moveTo>
                      <a:pt x="325960" y="0"/>
                    </a:moveTo>
                    <a:lnTo>
                      <a:pt x="352897" y="0"/>
                    </a:lnTo>
                    <a:lnTo>
                      <a:pt x="495373" y="0"/>
                    </a:lnTo>
                    <a:lnTo>
                      <a:pt x="522310" y="0"/>
                    </a:lnTo>
                    <a:lnTo>
                      <a:pt x="848270" y="868857"/>
                    </a:lnTo>
                    <a:lnTo>
                      <a:pt x="678857" y="868857"/>
                    </a:lnTo>
                    <a:lnTo>
                      <a:pt x="604960" y="671883"/>
                    </a:lnTo>
                    <a:lnTo>
                      <a:pt x="243310" y="671883"/>
                    </a:lnTo>
                    <a:lnTo>
                      <a:pt x="169413" y="868857"/>
                    </a:lnTo>
                    <a:lnTo>
                      <a:pt x="0" y="8688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lt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109110" y="1875857"/>
              <a:ext cx="720080" cy="720080"/>
              <a:chOff x="7109110" y="1875857"/>
              <a:chExt cx="720080" cy="7200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109110" y="1875857"/>
                <a:ext cx="720080" cy="72008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9"/>
              <p:cNvSpPr>
                <a:spLocks noChangeAspect="1"/>
              </p:cNvSpPr>
              <p:nvPr/>
            </p:nvSpPr>
            <p:spPr>
              <a:xfrm>
                <a:off x="7267746" y="1994945"/>
                <a:ext cx="402809" cy="481904"/>
              </a:xfrm>
              <a:custGeom>
                <a:avLst/>
                <a:gdLst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174101 w 728932"/>
                  <a:gd name="connsiteY5" fmla="*/ 488630 h 872065"/>
                  <a:gd name="connsiteX6" fmla="*/ 174101 w 728932"/>
                  <a:gd name="connsiteY6" fmla="*/ 140965 h 872065"/>
                  <a:gd name="connsiteX7" fmla="*/ 174101 w 728932"/>
                  <a:gd name="connsiteY7" fmla="*/ 347665 h 872065"/>
                  <a:gd name="connsiteX8" fmla="*/ 431276 w 728932"/>
                  <a:gd name="connsiteY8" fmla="*/ 347665 h 872065"/>
                  <a:gd name="connsiteX9" fmla="*/ 431276 w 728932"/>
                  <a:gd name="connsiteY9" fmla="*/ 345754 h 872065"/>
                  <a:gd name="connsiteX10" fmla="*/ 517000 w 728932"/>
                  <a:gd name="connsiteY10" fmla="*/ 243359 h 872065"/>
                  <a:gd name="connsiteX11" fmla="*/ 433656 w 728932"/>
                  <a:gd name="connsiteY11" fmla="*/ 148109 h 872065"/>
                  <a:gd name="connsiteX12" fmla="*/ 174101 w 728932"/>
                  <a:gd name="connsiteY12" fmla="*/ 140965 h 872065"/>
                  <a:gd name="connsiteX13" fmla="*/ 0 w 728932"/>
                  <a:gd name="connsiteY13" fmla="*/ 0 h 872065"/>
                  <a:gd name="connsiteX14" fmla="*/ 127816 w 728932"/>
                  <a:gd name="connsiteY14" fmla="*/ 0 h 872065"/>
                  <a:gd name="connsiteX15" fmla="*/ 174101 w 728932"/>
                  <a:gd name="connsiteY15" fmla="*/ 0 h 872065"/>
                  <a:gd name="connsiteX16" fmla="*/ 447945 w 728932"/>
                  <a:gd name="connsiteY16" fmla="*/ 0 h 872065"/>
                  <a:gd name="connsiteX17" fmla="*/ 447945 w 728932"/>
                  <a:gd name="connsiteY17" fmla="*/ 1732 h 872065"/>
                  <a:gd name="connsiteX18" fmla="*/ 683688 w 728932"/>
                  <a:gd name="connsiteY18" fmla="*/ 179066 h 872065"/>
                  <a:gd name="connsiteX19" fmla="*/ 559863 w 728932"/>
                  <a:gd name="connsiteY19" fmla="*/ 407666 h 872065"/>
                  <a:gd name="connsiteX20" fmla="*/ 728932 w 728932"/>
                  <a:gd name="connsiteY20" fmla="*/ 633885 h 872065"/>
                  <a:gd name="connsiteX21" fmla="*/ 433657 w 728932"/>
                  <a:gd name="connsiteY21" fmla="*/ 872010 h 872065"/>
                  <a:gd name="connsiteX22" fmla="*/ 433776 w 728932"/>
                  <a:gd name="connsiteY22" fmla="*/ 869628 h 872065"/>
                  <a:gd name="connsiteX23" fmla="*/ 174101 w 728932"/>
                  <a:gd name="connsiteY23" fmla="*/ 869628 h 872065"/>
                  <a:gd name="connsiteX24" fmla="*/ 127816 w 728932"/>
                  <a:gd name="connsiteY24" fmla="*/ 869628 h 872065"/>
                  <a:gd name="connsiteX25" fmla="*/ 0 w 728932"/>
                  <a:gd name="connsiteY25" fmla="*/ 869628 h 872065"/>
                  <a:gd name="connsiteX26" fmla="*/ 0 w 728932"/>
                  <a:gd name="connsiteY26" fmla="*/ 0 h 87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8932" h="872065">
                    <a:moveTo>
                      <a:pt x="174101" y="488630"/>
                    </a:moveTo>
                    <a:lnTo>
                      <a:pt x="174101" y="728663"/>
                    </a:lnTo>
                    <a:lnTo>
                      <a:pt x="442406" y="728663"/>
                    </a:lnTo>
                    <a:cubicBezTo>
                      <a:pt x="511257" y="715167"/>
                      <a:pt x="549532" y="684907"/>
                      <a:pt x="547956" y="612454"/>
                    </a:cubicBezTo>
                    <a:cubicBezTo>
                      <a:pt x="543194" y="552923"/>
                      <a:pt x="538432" y="510060"/>
                      <a:pt x="431276" y="493391"/>
                    </a:cubicBezTo>
                    <a:lnTo>
                      <a:pt x="174101" y="488630"/>
                    </a:lnTo>
                    <a:close/>
                    <a:moveTo>
                      <a:pt x="174101" y="140965"/>
                    </a:moveTo>
                    <a:lnTo>
                      <a:pt x="174101" y="347665"/>
                    </a:lnTo>
                    <a:lnTo>
                      <a:pt x="431276" y="347665"/>
                    </a:lnTo>
                    <a:lnTo>
                      <a:pt x="431276" y="345754"/>
                    </a:lnTo>
                    <a:cubicBezTo>
                      <a:pt x="474139" y="322735"/>
                      <a:pt x="514619" y="311622"/>
                      <a:pt x="517000" y="243359"/>
                    </a:cubicBezTo>
                    <a:cubicBezTo>
                      <a:pt x="517000" y="202878"/>
                      <a:pt x="502713" y="157634"/>
                      <a:pt x="433656" y="148109"/>
                    </a:cubicBezTo>
                    <a:cubicBezTo>
                      <a:pt x="366981" y="140568"/>
                      <a:pt x="274510" y="141043"/>
                      <a:pt x="174101" y="140965"/>
                    </a:cubicBezTo>
                    <a:close/>
                    <a:moveTo>
                      <a:pt x="0" y="0"/>
                    </a:moveTo>
                    <a:lnTo>
                      <a:pt x="127816" y="0"/>
                    </a:lnTo>
                    <a:lnTo>
                      <a:pt x="174101" y="0"/>
                    </a:lnTo>
                    <a:lnTo>
                      <a:pt x="447945" y="0"/>
                    </a:lnTo>
                    <a:lnTo>
                      <a:pt x="447945" y="1732"/>
                    </a:lnTo>
                    <a:cubicBezTo>
                      <a:pt x="634795" y="8775"/>
                      <a:pt x="679801" y="148746"/>
                      <a:pt x="683688" y="179066"/>
                    </a:cubicBezTo>
                    <a:cubicBezTo>
                      <a:pt x="689245" y="333848"/>
                      <a:pt x="620981" y="374328"/>
                      <a:pt x="559863" y="407666"/>
                    </a:cubicBezTo>
                    <a:cubicBezTo>
                      <a:pt x="663844" y="433066"/>
                      <a:pt x="727345" y="515617"/>
                      <a:pt x="728932" y="633885"/>
                    </a:cubicBezTo>
                    <a:cubicBezTo>
                      <a:pt x="720200" y="800572"/>
                      <a:pt x="594788" y="874392"/>
                      <a:pt x="433657" y="872010"/>
                    </a:cubicBezTo>
                    <a:cubicBezTo>
                      <a:pt x="433697" y="871216"/>
                      <a:pt x="433736" y="870422"/>
                      <a:pt x="433776" y="869628"/>
                    </a:cubicBezTo>
                    <a:lnTo>
                      <a:pt x="174101" y="869628"/>
                    </a:lnTo>
                    <a:lnTo>
                      <a:pt x="127816" y="869628"/>
                    </a:lnTo>
                    <a:lnTo>
                      <a:pt x="0" y="8696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lt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690882" y="1037184"/>
              <a:ext cx="720080" cy="720080"/>
              <a:chOff x="6690882" y="1037184"/>
              <a:chExt cx="720080" cy="72008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690882" y="1037184"/>
                <a:ext cx="720080" cy="72008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lt"/>
                </a:endParaRPr>
              </a:p>
            </p:txBody>
          </p:sp>
          <p:sp>
            <p:nvSpPr>
              <p:cNvPr id="16" name="Block Arc 15"/>
              <p:cNvSpPr>
                <a:spLocks noChangeAspect="1"/>
              </p:cNvSpPr>
              <p:nvPr/>
            </p:nvSpPr>
            <p:spPr>
              <a:xfrm>
                <a:off x="6842201" y="1156272"/>
                <a:ext cx="417443" cy="481904"/>
              </a:xfrm>
              <a:prstGeom prst="blockArc">
                <a:avLst>
                  <a:gd name="adj1" fmla="val 1756726"/>
                  <a:gd name="adj2" fmla="val 19889488"/>
                  <a:gd name="adj3" fmla="val 2277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Round Same Side Corner Rectangle 51"/>
            <p:cNvSpPr/>
            <p:nvPr/>
          </p:nvSpPr>
          <p:spPr>
            <a:xfrm rot="5400000">
              <a:off x="6852922" y="1652530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4" name="Round Same Side Corner Rectangle 51"/>
            <p:cNvSpPr/>
            <p:nvPr/>
          </p:nvSpPr>
          <p:spPr>
            <a:xfrm rot="16200000">
              <a:off x="6852922" y="2167123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sp>
        <p:nvSpPr>
          <p:cNvPr id="49" name="제목 1"/>
          <p:cNvSpPr>
            <a:spLocks noGrp="1"/>
          </p:cNvSpPr>
          <p:nvPr>
            <p:ph type="title" hasCustomPrompt="1"/>
          </p:nvPr>
        </p:nvSpPr>
        <p:spPr>
          <a:xfrm>
            <a:off x="1828381" y="3730051"/>
            <a:ext cx="547260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81" y="4279619"/>
            <a:ext cx="5472608" cy="25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155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1" y="889772"/>
            <a:ext cx="9144000" cy="33639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665156" y="2091331"/>
            <a:ext cx="5472608" cy="5420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baseline="0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65156" y="2640899"/>
            <a:ext cx="5472608" cy="276687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410728" y="1571507"/>
            <a:ext cx="1895276" cy="2008355"/>
            <a:chOff x="5304922" y="1037184"/>
            <a:chExt cx="3492000" cy="3700344"/>
          </a:xfrm>
        </p:grpSpPr>
        <p:grpSp>
          <p:nvGrpSpPr>
            <p:cNvPr id="5" name="Group 4"/>
            <p:cNvGrpSpPr/>
            <p:nvPr/>
          </p:nvGrpSpPr>
          <p:grpSpPr>
            <a:xfrm>
              <a:off x="5304922" y="3743716"/>
              <a:ext cx="3492000" cy="437610"/>
              <a:chOff x="1709238" y="4209096"/>
              <a:chExt cx="3492000" cy="43761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 flipH="1">
              <a:off x="5304922" y="4299918"/>
              <a:ext cx="3492000" cy="437610"/>
              <a:chOff x="1709238" y="4209096"/>
              <a:chExt cx="3492000" cy="43761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6272654" y="1875857"/>
              <a:ext cx="720080" cy="720080"/>
              <a:chOff x="6272654" y="1875857"/>
              <a:chExt cx="720080" cy="72008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6272654" y="1875857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Parallelogram 5"/>
              <p:cNvSpPr>
                <a:spLocks/>
              </p:cNvSpPr>
              <p:nvPr/>
            </p:nvSpPr>
            <p:spPr>
              <a:xfrm>
                <a:off x="6391715" y="1978487"/>
                <a:ext cx="481958" cy="481904"/>
              </a:xfrm>
              <a:custGeom>
                <a:avLst/>
                <a:gdLst/>
                <a:ahLst/>
                <a:cxnLst/>
                <a:rect l="l" t="t" r="r" b="b"/>
                <a:pathLst>
                  <a:path w="848270" h="868857">
                    <a:moveTo>
                      <a:pt x="424135" y="189887"/>
                    </a:moveTo>
                    <a:lnTo>
                      <a:pt x="297766" y="526729"/>
                    </a:lnTo>
                    <a:lnTo>
                      <a:pt x="550505" y="526729"/>
                    </a:lnTo>
                    <a:close/>
                    <a:moveTo>
                      <a:pt x="325960" y="0"/>
                    </a:moveTo>
                    <a:lnTo>
                      <a:pt x="352897" y="0"/>
                    </a:lnTo>
                    <a:lnTo>
                      <a:pt x="495373" y="0"/>
                    </a:lnTo>
                    <a:lnTo>
                      <a:pt x="522310" y="0"/>
                    </a:lnTo>
                    <a:lnTo>
                      <a:pt x="848270" y="868857"/>
                    </a:lnTo>
                    <a:lnTo>
                      <a:pt x="678857" y="868857"/>
                    </a:lnTo>
                    <a:lnTo>
                      <a:pt x="604960" y="671883"/>
                    </a:lnTo>
                    <a:lnTo>
                      <a:pt x="243310" y="671883"/>
                    </a:lnTo>
                    <a:lnTo>
                      <a:pt x="169413" y="868857"/>
                    </a:lnTo>
                    <a:lnTo>
                      <a:pt x="0" y="8688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109110" y="1875857"/>
              <a:ext cx="720080" cy="720080"/>
              <a:chOff x="7109110" y="1875857"/>
              <a:chExt cx="720080" cy="72008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109110" y="1875857"/>
                <a:ext cx="720080" cy="72008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9"/>
              <p:cNvSpPr>
                <a:spLocks noChangeAspect="1"/>
              </p:cNvSpPr>
              <p:nvPr/>
            </p:nvSpPr>
            <p:spPr>
              <a:xfrm>
                <a:off x="7267746" y="1994945"/>
                <a:ext cx="402809" cy="481904"/>
              </a:xfrm>
              <a:custGeom>
                <a:avLst/>
                <a:gdLst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174101 w 728932"/>
                  <a:gd name="connsiteY5" fmla="*/ 488630 h 872065"/>
                  <a:gd name="connsiteX6" fmla="*/ 174101 w 728932"/>
                  <a:gd name="connsiteY6" fmla="*/ 140965 h 872065"/>
                  <a:gd name="connsiteX7" fmla="*/ 174101 w 728932"/>
                  <a:gd name="connsiteY7" fmla="*/ 347665 h 872065"/>
                  <a:gd name="connsiteX8" fmla="*/ 431276 w 728932"/>
                  <a:gd name="connsiteY8" fmla="*/ 347665 h 872065"/>
                  <a:gd name="connsiteX9" fmla="*/ 431276 w 728932"/>
                  <a:gd name="connsiteY9" fmla="*/ 345754 h 872065"/>
                  <a:gd name="connsiteX10" fmla="*/ 517000 w 728932"/>
                  <a:gd name="connsiteY10" fmla="*/ 243359 h 872065"/>
                  <a:gd name="connsiteX11" fmla="*/ 433656 w 728932"/>
                  <a:gd name="connsiteY11" fmla="*/ 148109 h 872065"/>
                  <a:gd name="connsiteX12" fmla="*/ 174101 w 728932"/>
                  <a:gd name="connsiteY12" fmla="*/ 140965 h 872065"/>
                  <a:gd name="connsiteX13" fmla="*/ 0 w 728932"/>
                  <a:gd name="connsiteY13" fmla="*/ 0 h 872065"/>
                  <a:gd name="connsiteX14" fmla="*/ 127816 w 728932"/>
                  <a:gd name="connsiteY14" fmla="*/ 0 h 872065"/>
                  <a:gd name="connsiteX15" fmla="*/ 174101 w 728932"/>
                  <a:gd name="connsiteY15" fmla="*/ 0 h 872065"/>
                  <a:gd name="connsiteX16" fmla="*/ 447945 w 728932"/>
                  <a:gd name="connsiteY16" fmla="*/ 0 h 872065"/>
                  <a:gd name="connsiteX17" fmla="*/ 447945 w 728932"/>
                  <a:gd name="connsiteY17" fmla="*/ 1732 h 872065"/>
                  <a:gd name="connsiteX18" fmla="*/ 683688 w 728932"/>
                  <a:gd name="connsiteY18" fmla="*/ 179066 h 872065"/>
                  <a:gd name="connsiteX19" fmla="*/ 559863 w 728932"/>
                  <a:gd name="connsiteY19" fmla="*/ 407666 h 872065"/>
                  <a:gd name="connsiteX20" fmla="*/ 728932 w 728932"/>
                  <a:gd name="connsiteY20" fmla="*/ 633885 h 872065"/>
                  <a:gd name="connsiteX21" fmla="*/ 433657 w 728932"/>
                  <a:gd name="connsiteY21" fmla="*/ 872010 h 872065"/>
                  <a:gd name="connsiteX22" fmla="*/ 433776 w 728932"/>
                  <a:gd name="connsiteY22" fmla="*/ 869628 h 872065"/>
                  <a:gd name="connsiteX23" fmla="*/ 174101 w 728932"/>
                  <a:gd name="connsiteY23" fmla="*/ 869628 h 872065"/>
                  <a:gd name="connsiteX24" fmla="*/ 127816 w 728932"/>
                  <a:gd name="connsiteY24" fmla="*/ 869628 h 872065"/>
                  <a:gd name="connsiteX25" fmla="*/ 0 w 728932"/>
                  <a:gd name="connsiteY25" fmla="*/ 869628 h 872065"/>
                  <a:gd name="connsiteX26" fmla="*/ 0 w 728932"/>
                  <a:gd name="connsiteY26" fmla="*/ 0 h 87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8932" h="872065">
                    <a:moveTo>
                      <a:pt x="174101" y="488630"/>
                    </a:moveTo>
                    <a:lnTo>
                      <a:pt x="174101" y="728663"/>
                    </a:lnTo>
                    <a:lnTo>
                      <a:pt x="442406" y="728663"/>
                    </a:lnTo>
                    <a:cubicBezTo>
                      <a:pt x="511257" y="715167"/>
                      <a:pt x="549532" y="684907"/>
                      <a:pt x="547956" y="612454"/>
                    </a:cubicBezTo>
                    <a:cubicBezTo>
                      <a:pt x="543194" y="552923"/>
                      <a:pt x="538432" y="510060"/>
                      <a:pt x="431276" y="493391"/>
                    </a:cubicBezTo>
                    <a:lnTo>
                      <a:pt x="174101" y="488630"/>
                    </a:lnTo>
                    <a:close/>
                    <a:moveTo>
                      <a:pt x="174101" y="140965"/>
                    </a:moveTo>
                    <a:lnTo>
                      <a:pt x="174101" y="347665"/>
                    </a:lnTo>
                    <a:lnTo>
                      <a:pt x="431276" y="347665"/>
                    </a:lnTo>
                    <a:lnTo>
                      <a:pt x="431276" y="345754"/>
                    </a:lnTo>
                    <a:cubicBezTo>
                      <a:pt x="474139" y="322735"/>
                      <a:pt x="514619" y="311622"/>
                      <a:pt x="517000" y="243359"/>
                    </a:cubicBezTo>
                    <a:cubicBezTo>
                      <a:pt x="517000" y="202878"/>
                      <a:pt x="502713" y="157634"/>
                      <a:pt x="433656" y="148109"/>
                    </a:cubicBezTo>
                    <a:cubicBezTo>
                      <a:pt x="366981" y="140568"/>
                      <a:pt x="274510" y="141043"/>
                      <a:pt x="174101" y="140965"/>
                    </a:cubicBezTo>
                    <a:close/>
                    <a:moveTo>
                      <a:pt x="0" y="0"/>
                    </a:moveTo>
                    <a:lnTo>
                      <a:pt x="127816" y="0"/>
                    </a:lnTo>
                    <a:lnTo>
                      <a:pt x="174101" y="0"/>
                    </a:lnTo>
                    <a:lnTo>
                      <a:pt x="447945" y="0"/>
                    </a:lnTo>
                    <a:lnTo>
                      <a:pt x="447945" y="1732"/>
                    </a:lnTo>
                    <a:cubicBezTo>
                      <a:pt x="634795" y="8775"/>
                      <a:pt x="679801" y="148746"/>
                      <a:pt x="683688" y="179066"/>
                    </a:cubicBezTo>
                    <a:cubicBezTo>
                      <a:pt x="689245" y="333848"/>
                      <a:pt x="620981" y="374328"/>
                      <a:pt x="559863" y="407666"/>
                    </a:cubicBezTo>
                    <a:cubicBezTo>
                      <a:pt x="663844" y="433066"/>
                      <a:pt x="727345" y="515617"/>
                      <a:pt x="728932" y="633885"/>
                    </a:cubicBezTo>
                    <a:cubicBezTo>
                      <a:pt x="720200" y="800572"/>
                      <a:pt x="594788" y="874392"/>
                      <a:pt x="433657" y="872010"/>
                    </a:cubicBezTo>
                    <a:cubicBezTo>
                      <a:pt x="433697" y="871216"/>
                      <a:pt x="433736" y="870422"/>
                      <a:pt x="433776" y="869628"/>
                    </a:cubicBezTo>
                    <a:lnTo>
                      <a:pt x="174101" y="869628"/>
                    </a:lnTo>
                    <a:lnTo>
                      <a:pt x="127816" y="869628"/>
                    </a:lnTo>
                    <a:lnTo>
                      <a:pt x="0" y="8696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690882" y="1037184"/>
              <a:ext cx="720080" cy="720080"/>
              <a:chOff x="6690882" y="1037184"/>
              <a:chExt cx="720080" cy="72008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690882" y="1037184"/>
                <a:ext cx="720080" cy="72008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Block Arc 12"/>
              <p:cNvSpPr>
                <a:spLocks noChangeAspect="1"/>
              </p:cNvSpPr>
              <p:nvPr/>
            </p:nvSpPr>
            <p:spPr>
              <a:xfrm>
                <a:off x="6842201" y="1156272"/>
                <a:ext cx="417443" cy="481904"/>
              </a:xfrm>
              <a:prstGeom prst="blockArc">
                <a:avLst>
                  <a:gd name="adj1" fmla="val 1756726"/>
                  <a:gd name="adj2" fmla="val 19889488"/>
                  <a:gd name="adj3" fmla="val 2277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Round Same Side Corner Rectangle 51"/>
            <p:cNvSpPr/>
            <p:nvPr/>
          </p:nvSpPr>
          <p:spPr>
            <a:xfrm rot="5400000">
              <a:off x="6852922" y="1652530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1" name="Round Same Side Corner Rectangle 51"/>
            <p:cNvSpPr/>
            <p:nvPr/>
          </p:nvSpPr>
          <p:spPr>
            <a:xfrm rot="16200000">
              <a:off x="6852922" y="2167123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94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1">
            <a:extLst>
              <a:ext uri="{FF2B5EF4-FFF2-40B4-BE49-F238E27FC236}">
                <a16:creationId xmlns:a16="http://schemas.microsoft.com/office/drawing/2014/main" id="{27EE9740-0123-4869-BA43-7DD9426DE4D1}"/>
              </a:ext>
            </a:extLst>
          </p:cNvPr>
          <p:cNvGrpSpPr/>
          <p:nvPr userDrawn="1"/>
        </p:nvGrpSpPr>
        <p:grpSpPr>
          <a:xfrm>
            <a:off x="8007323" y="3939702"/>
            <a:ext cx="1029173" cy="1086422"/>
            <a:chOff x="787805" y="339502"/>
            <a:chExt cx="4175262" cy="4407517"/>
          </a:xfrm>
        </p:grpSpPr>
        <p:sp>
          <p:nvSpPr>
            <p:cNvPr id="6" name="Oval 132">
              <a:extLst>
                <a:ext uri="{FF2B5EF4-FFF2-40B4-BE49-F238E27FC236}">
                  <a16:creationId xmlns:a16="http://schemas.microsoft.com/office/drawing/2014/main" id="{447CDFBA-A030-4D6E-9FAD-493BCB45F4AC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Group 133">
              <a:extLst>
                <a:ext uri="{FF2B5EF4-FFF2-40B4-BE49-F238E27FC236}">
                  <a16:creationId xmlns:a16="http://schemas.microsoft.com/office/drawing/2014/main" id="{702A2EA0-731F-4C9E-8163-4C2B0E0CA697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9" name="Group 134">
                <a:extLst>
                  <a:ext uri="{FF2B5EF4-FFF2-40B4-BE49-F238E27FC236}">
                    <a16:creationId xmlns:a16="http://schemas.microsoft.com/office/drawing/2014/main" id="{2C176EB5-F96E-4F35-853D-6EF47F79EDBD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35" name="Rectangle 160">
                  <a:extLst>
                    <a:ext uri="{FF2B5EF4-FFF2-40B4-BE49-F238E27FC236}">
                      <a16:creationId xmlns:a16="http://schemas.microsoft.com/office/drawing/2014/main" id="{A088076B-D1E6-42F3-8822-2B0C0C2EF717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6" name="Group 161">
                  <a:extLst>
                    <a:ext uri="{FF2B5EF4-FFF2-40B4-BE49-F238E27FC236}">
                      <a16:creationId xmlns:a16="http://schemas.microsoft.com/office/drawing/2014/main" id="{5E605DFA-9839-43EB-A35A-47428FC7B705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44" name="Rectangle 169">
                    <a:extLst>
                      <a:ext uri="{FF2B5EF4-FFF2-40B4-BE49-F238E27FC236}">
                        <a16:creationId xmlns:a16="http://schemas.microsoft.com/office/drawing/2014/main" id="{B5FFB653-9F76-4A65-A49D-9F2C85A198AB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170">
                    <a:extLst>
                      <a:ext uri="{FF2B5EF4-FFF2-40B4-BE49-F238E27FC236}">
                        <a16:creationId xmlns:a16="http://schemas.microsoft.com/office/drawing/2014/main" id="{BCC13D2D-CB21-4D8F-B306-116668EB554E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Rectangle 171">
                    <a:extLst>
                      <a:ext uri="{FF2B5EF4-FFF2-40B4-BE49-F238E27FC236}">
                        <a16:creationId xmlns:a16="http://schemas.microsoft.com/office/drawing/2014/main" id="{4B4EC037-AC2B-4929-B36A-C295F594A5F3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Rectangle 172">
                    <a:extLst>
                      <a:ext uri="{FF2B5EF4-FFF2-40B4-BE49-F238E27FC236}">
                        <a16:creationId xmlns:a16="http://schemas.microsoft.com/office/drawing/2014/main" id="{0A91E61B-6974-4AE2-B59E-A95CC1A47D2C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" name="Group 162">
                  <a:extLst>
                    <a:ext uri="{FF2B5EF4-FFF2-40B4-BE49-F238E27FC236}">
                      <a16:creationId xmlns:a16="http://schemas.microsoft.com/office/drawing/2014/main" id="{27F7EB12-F708-4209-A61D-2512C24393D2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38" name="Rectangle 163">
                    <a:extLst>
                      <a:ext uri="{FF2B5EF4-FFF2-40B4-BE49-F238E27FC236}">
                        <a16:creationId xmlns:a16="http://schemas.microsoft.com/office/drawing/2014/main" id="{C1C94283-5648-4D39-A6BA-94038C5B4847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Rectangle 164">
                    <a:extLst>
                      <a:ext uri="{FF2B5EF4-FFF2-40B4-BE49-F238E27FC236}">
                        <a16:creationId xmlns:a16="http://schemas.microsoft.com/office/drawing/2014/main" id="{186C071A-034E-41D6-B2D4-5F90DD2C7357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Rectangle 165">
                    <a:extLst>
                      <a:ext uri="{FF2B5EF4-FFF2-40B4-BE49-F238E27FC236}">
                        <a16:creationId xmlns:a16="http://schemas.microsoft.com/office/drawing/2014/main" id="{9D26C39B-8B97-4ECF-B6DD-B85BA0645422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Rectangle 166">
                    <a:extLst>
                      <a:ext uri="{FF2B5EF4-FFF2-40B4-BE49-F238E27FC236}">
                        <a16:creationId xmlns:a16="http://schemas.microsoft.com/office/drawing/2014/main" id="{ECD584BD-CBEA-4A0C-AB8E-F908D8D2F3CF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Rectangle 167">
                    <a:extLst>
                      <a:ext uri="{FF2B5EF4-FFF2-40B4-BE49-F238E27FC236}">
                        <a16:creationId xmlns:a16="http://schemas.microsoft.com/office/drawing/2014/main" id="{C5728277-DF1F-49FA-A188-97A3A7E9BCA7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Rectangle 168">
                    <a:extLst>
                      <a:ext uri="{FF2B5EF4-FFF2-40B4-BE49-F238E27FC236}">
                        <a16:creationId xmlns:a16="http://schemas.microsoft.com/office/drawing/2014/main" id="{F2CC3C6B-2E47-4B4F-B1F5-22F379354563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" name="Group 135">
                <a:extLst>
                  <a:ext uri="{FF2B5EF4-FFF2-40B4-BE49-F238E27FC236}">
                    <a16:creationId xmlns:a16="http://schemas.microsoft.com/office/drawing/2014/main" id="{16966161-F969-48CE-9CA1-49DE5D84207F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22" name="Rectangle 147">
                  <a:extLst>
                    <a:ext uri="{FF2B5EF4-FFF2-40B4-BE49-F238E27FC236}">
                      <a16:creationId xmlns:a16="http://schemas.microsoft.com/office/drawing/2014/main" id="{93B56050-6CF1-421F-BE2B-ACE4BF647094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Group 148">
                  <a:extLst>
                    <a:ext uri="{FF2B5EF4-FFF2-40B4-BE49-F238E27FC236}">
                      <a16:creationId xmlns:a16="http://schemas.microsoft.com/office/drawing/2014/main" id="{705F14FC-E5A6-4568-ACDF-1D3FE0C299AF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31" name="Rectangle 156">
                    <a:extLst>
                      <a:ext uri="{FF2B5EF4-FFF2-40B4-BE49-F238E27FC236}">
                        <a16:creationId xmlns:a16="http://schemas.microsoft.com/office/drawing/2014/main" id="{C1C67428-84B3-47F6-B572-1DDAD72482EA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Rectangle 157">
                    <a:extLst>
                      <a:ext uri="{FF2B5EF4-FFF2-40B4-BE49-F238E27FC236}">
                        <a16:creationId xmlns:a16="http://schemas.microsoft.com/office/drawing/2014/main" id="{4D291A85-90BC-40C4-82C8-995D19DA7B57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Rectangle 158">
                    <a:extLst>
                      <a:ext uri="{FF2B5EF4-FFF2-40B4-BE49-F238E27FC236}">
                        <a16:creationId xmlns:a16="http://schemas.microsoft.com/office/drawing/2014/main" id="{1208F1BF-C308-4341-9331-371D54887A35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Rectangle 159">
                    <a:extLst>
                      <a:ext uri="{FF2B5EF4-FFF2-40B4-BE49-F238E27FC236}">
                        <a16:creationId xmlns:a16="http://schemas.microsoft.com/office/drawing/2014/main" id="{79574260-10CF-4B47-BE94-064E3817BFD5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" name="Group 149">
                  <a:extLst>
                    <a:ext uri="{FF2B5EF4-FFF2-40B4-BE49-F238E27FC236}">
                      <a16:creationId xmlns:a16="http://schemas.microsoft.com/office/drawing/2014/main" id="{29B59D79-C5D1-4C8A-A153-2896A45EC8E8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25" name="Rectangle 150">
                    <a:extLst>
                      <a:ext uri="{FF2B5EF4-FFF2-40B4-BE49-F238E27FC236}">
                        <a16:creationId xmlns:a16="http://schemas.microsoft.com/office/drawing/2014/main" id="{8DA58CED-B891-4D70-BF4E-F7C6E3CDEB7D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Rectangle 151">
                    <a:extLst>
                      <a:ext uri="{FF2B5EF4-FFF2-40B4-BE49-F238E27FC236}">
                        <a16:creationId xmlns:a16="http://schemas.microsoft.com/office/drawing/2014/main" id="{D5615C41-5541-4FE5-BB94-F395569E4B52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Rectangle 152">
                    <a:extLst>
                      <a:ext uri="{FF2B5EF4-FFF2-40B4-BE49-F238E27FC236}">
                        <a16:creationId xmlns:a16="http://schemas.microsoft.com/office/drawing/2014/main" id="{AD243482-CED3-434C-8308-51F8E10B9F44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Rectangle 153">
                    <a:extLst>
                      <a:ext uri="{FF2B5EF4-FFF2-40B4-BE49-F238E27FC236}">
                        <a16:creationId xmlns:a16="http://schemas.microsoft.com/office/drawing/2014/main" id="{CBEE918D-9CFE-4074-B060-80787DAC7404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Rectangle 154">
                    <a:extLst>
                      <a:ext uri="{FF2B5EF4-FFF2-40B4-BE49-F238E27FC236}">
                        <a16:creationId xmlns:a16="http://schemas.microsoft.com/office/drawing/2014/main" id="{33E58DA4-9445-42D6-8698-D553D440C13E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Rectangle 155">
                    <a:extLst>
                      <a:ext uri="{FF2B5EF4-FFF2-40B4-BE49-F238E27FC236}">
                        <a16:creationId xmlns:a16="http://schemas.microsoft.com/office/drawing/2014/main" id="{B635869A-C811-406D-B73E-F2BEA6835DBE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" name="Group 136">
                <a:extLst>
                  <a:ext uri="{FF2B5EF4-FFF2-40B4-BE49-F238E27FC236}">
                    <a16:creationId xmlns:a16="http://schemas.microsoft.com/office/drawing/2014/main" id="{0C91AD8C-42DA-4BAD-A05B-813F8FF5805B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20" name="Rectangle 145">
                  <a:extLst>
                    <a:ext uri="{FF2B5EF4-FFF2-40B4-BE49-F238E27FC236}">
                      <a16:creationId xmlns:a16="http://schemas.microsoft.com/office/drawing/2014/main" id="{1B068CA3-3CBF-464B-BA38-86D999AC9E43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Parallelogram 5">
                  <a:extLst>
                    <a:ext uri="{FF2B5EF4-FFF2-40B4-BE49-F238E27FC236}">
                      <a16:creationId xmlns:a16="http://schemas.microsoft.com/office/drawing/2014/main" id="{B1D31BB0-1630-4739-914C-C145F309A5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Group 137">
                <a:extLst>
                  <a:ext uri="{FF2B5EF4-FFF2-40B4-BE49-F238E27FC236}">
                    <a16:creationId xmlns:a16="http://schemas.microsoft.com/office/drawing/2014/main" id="{15C18143-14BB-4C58-A20B-7318D344E22E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8" name="Rectangle 143">
                  <a:extLst>
                    <a:ext uri="{FF2B5EF4-FFF2-40B4-BE49-F238E27FC236}">
                      <a16:creationId xmlns:a16="http://schemas.microsoft.com/office/drawing/2014/main" id="{E954313C-2870-4B5A-B18A-5C692BEC6D8C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Rectangle 9">
                  <a:extLst>
                    <a:ext uri="{FF2B5EF4-FFF2-40B4-BE49-F238E27FC236}">
                      <a16:creationId xmlns:a16="http://schemas.microsoft.com/office/drawing/2014/main" id="{4763907E-8A97-41E2-93BA-2E0B967D4E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Group 138">
                <a:extLst>
                  <a:ext uri="{FF2B5EF4-FFF2-40B4-BE49-F238E27FC236}">
                    <a16:creationId xmlns:a16="http://schemas.microsoft.com/office/drawing/2014/main" id="{2643E987-90C2-4B94-B80F-EDC21B366997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6" name="Rectangle 141">
                  <a:extLst>
                    <a:ext uri="{FF2B5EF4-FFF2-40B4-BE49-F238E27FC236}">
                      <a16:creationId xmlns:a16="http://schemas.microsoft.com/office/drawing/2014/main" id="{FDD5E718-9613-4CA7-B815-A1504E9F381E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Block Arc 142">
                  <a:extLst>
                    <a:ext uri="{FF2B5EF4-FFF2-40B4-BE49-F238E27FC236}">
                      <a16:creationId xmlns:a16="http://schemas.microsoft.com/office/drawing/2014/main" id="{407CE817-14C3-44BE-AA08-4ADF87841D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Round Same Side Corner Rectangle 51">
                <a:extLst>
                  <a:ext uri="{FF2B5EF4-FFF2-40B4-BE49-F238E27FC236}">
                    <a16:creationId xmlns:a16="http://schemas.microsoft.com/office/drawing/2014/main" id="{E71512B9-2122-4E61-A068-EC571CE12AB2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Round Same Side Corner Rectangle 51">
                <a:extLst>
                  <a:ext uri="{FF2B5EF4-FFF2-40B4-BE49-F238E27FC236}">
                    <a16:creationId xmlns:a16="http://schemas.microsoft.com/office/drawing/2014/main" id="{5820E22C-02AD-453C-B5C8-EA9F3637AF00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99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547664" y="0"/>
            <a:ext cx="7596336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131">
            <a:extLst>
              <a:ext uri="{FF2B5EF4-FFF2-40B4-BE49-F238E27FC236}">
                <a16:creationId xmlns:a16="http://schemas.microsoft.com/office/drawing/2014/main" id="{026D4B59-5D59-4CEC-AB20-DB24D608CE1F}"/>
              </a:ext>
            </a:extLst>
          </p:cNvPr>
          <p:cNvGrpSpPr/>
          <p:nvPr userDrawn="1"/>
        </p:nvGrpSpPr>
        <p:grpSpPr>
          <a:xfrm>
            <a:off x="126464" y="3578903"/>
            <a:ext cx="1296144" cy="1368244"/>
            <a:chOff x="787805" y="339502"/>
            <a:chExt cx="4175262" cy="4407517"/>
          </a:xfrm>
        </p:grpSpPr>
        <p:sp>
          <p:nvSpPr>
            <p:cNvPr id="6" name="Oval 132">
              <a:extLst>
                <a:ext uri="{FF2B5EF4-FFF2-40B4-BE49-F238E27FC236}">
                  <a16:creationId xmlns:a16="http://schemas.microsoft.com/office/drawing/2014/main" id="{9F7729A7-5A12-4764-9BB8-3EE3D0790F11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Group 133">
              <a:extLst>
                <a:ext uri="{FF2B5EF4-FFF2-40B4-BE49-F238E27FC236}">
                  <a16:creationId xmlns:a16="http://schemas.microsoft.com/office/drawing/2014/main" id="{433664DB-FA73-4B57-9543-AEF7A1FB2D58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8" name="Group 134">
                <a:extLst>
                  <a:ext uri="{FF2B5EF4-FFF2-40B4-BE49-F238E27FC236}">
                    <a16:creationId xmlns:a16="http://schemas.microsoft.com/office/drawing/2014/main" id="{97F3B45F-4060-46EF-8565-299D039E474D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34" name="Rectangle 160">
                  <a:extLst>
                    <a:ext uri="{FF2B5EF4-FFF2-40B4-BE49-F238E27FC236}">
                      <a16:creationId xmlns:a16="http://schemas.microsoft.com/office/drawing/2014/main" id="{1F3EFD6B-061F-4478-8FAA-0C72A246F3CF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Group 161">
                  <a:extLst>
                    <a:ext uri="{FF2B5EF4-FFF2-40B4-BE49-F238E27FC236}">
                      <a16:creationId xmlns:a16="http://schemas.microsoft.com/office/drawing/2014/main" id="{9201AC6B-6F3A-4E54-9E1E-68F94FD39972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43" name="Rectangle 169">
                    <a:extLst>
                      <a:ext uri="{FF2B5EF4-FFF2-40B4-BE49-F238E27FC236}">
                        <a16:creationId xmlns:a16="http://schemas.microsoft.com/office/drawing/2014/main" id="{833D3C5A-E612-4CE7-98A0-3793884D93B0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Rectangle 170">
                    <a:extLst>
                      <a:ext uri="{FF2B5EF4-FFF2-40B4-BE49-F238E27FC236}">
                        <a16:creationId xmlns:a16="http://schemas.microsoft.com/office/drawing/2014/main" id="{9A2C5636-A3D2-4B1B-A346-15F3468CD198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Rectangle 171">
                    <a:extLst>
                      <a:ext uri="{FF2B5EF4-FFF2-40B4-BE49-F238E27FC236}">
                        <a16:creationId xmlns:a16="http://schemas.microsoft.com/office/drawing/2014/main" id="{10650D19-D871-43A5-90C4-25301C5C346E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Rectangle 172">
                    <a:extLst>
                      <a:ext uri="{FF2B5EF4-FFF2-40B4-BE49-F238E27FC236}">
                        <a16:creationId xmlns:a16="http://schemas.microsoft.com/office/drawing/2014/main" id="{F9A18B9A-6392-4D5F-A47E-B329BB9A6661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6" name="Group 162">
                  <a:extLst>
                    <a:ext uri="{FF2B5EF4-FFF2-40B4-BE49-F238E27FC236}">
                      <a16:creationId xmlns:a16="http://schemas.microsoft.com/office/drawing/2014/main" id="{B82B438A-726D-45F9-A5DA-D08AD6C624E0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37" name="Rectangle 163">
                    <a:extLst>
                      <a:ext uri="{FF2B5EF4-FFF2-40B4-BE49-F238E27FC236}">
                        <a16:creationId xmlns:a16="http://schemas.microsoft.com/office/drawing/2014/main" id="{93FAEF1B-8C71-4F77-86F3-9082D16C6C3D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Rectangle 164">
                    <a:extLst>
                      <a:ext uri="{FF2B5EF4-FFF2-40B4-BE49-F238E27FC236}">
                        <a16:creationId xmlns:a16="http://schemas.microsoft.com/office/drawing/2014/main" id="{575D7FA0-9FAE-4CE8-95D1-B88B0F922D42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Rectangle 165">
                    <a:extLst>
                      <a:ext uri="{FF2B5EF4-FFF2-40B4-BE49-F238E27FC236}">
                        <a16:creationId xmlns:a16="http://schemas.microsoft.com/office/drawing/2014/main" id="{772FC9E5-A5A5-4EE0-A2EC-C53B2C15E423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Rectangle 166">
                    <a:extLst>
                      <a:ext uri="{FF2B5EF4-FFF2-40B4-BE49-F238E27FC236}">
                        <a16:creationId xmlns:a16="http://schemas.microsoft.com/office/drawing/2014/main" id="{FFA7EB86-1716-4A64-88E6-CE6743D43754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Rectangle 167">
                    <a:extLst>
                      <a:ext uri="{FF2B5EF4-FFF2-40B4-BE49-F238E27FC236}">
                        <a16:creationId xmlns:a16="http://schemas.microsoft.com/office/drawing/2014/main" id="{FECA3F1E-ACC8-4DE5-8D4E-D5932BC26574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Rectangle 168">
                    <a:extLst>
                      <a:ext uri="{FF2B5EF4-FFF2-40B4-BE49-F238E27FC236}">
                        <a16:creationId xmlns:a16="http://schemas.microsoft.com/office/drawing/2014/main" id="{9D0A8CA7-A706-42EE-AC1E-84D321F5BAEC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9" name="Group 135">
                <a:extLst>
                  <a:ext uri="{FF2B5EF4-FFF2-40B4-BE49-F238E27FC236}">
                    <a16:creationId xmlns:a16="http://schemas.microsoft.com/office/drawing/2014/main" id="{4CA94E39-AEF3-4A20-8A94-91CC08786D31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21" name="Rectangle 147">
                  <a:extLst>
                    <a:ext uri="{FF2B5EF4-FFF2-40B4-BE49-F238E27FC236}">
                      <a16:creationId xmlns:a16="http://schemas.microsoft.com/office/drawing/2014/main" id="{D486681D-1708-4D81-88E1-DE1E1E00AAE5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" name="Group 148">
                  <a:extLst>
                    <a:ext uri="{FF2B5EF4-FFF2-40B4-BE49-F238E27FC236}">
                      <a16:creationId xmlns:a16="http://schemas.microsoft.com/office/drawing/2014/main" id="{7BC095C6-386F-49C6-BAE7-483275E5E81F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30" name="Rectangle 156">
                    <a:extLst>
                      <a:ext uri="{FF2B5EF4-FFF2-40B4-BE49-F238E27FC236}">
                        <a16:creationId xmlns:a16="http://schemas.microsoft.com/office/drawing/2014/main" id="{C4213B71-6426-41F6-960A-FAB5D7A110E2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Rectangle 157">
                    <a:extLst>
                      <a:ext uri="{FF2B5EF4-FFF2-40B4-BE49-F238E27FC236}">
                        <a16:creationId xmlns:a16="http://schemas.microsoft.com/office/drawing/2014/main" id="{290590F8-9BC5-4917-995D-5DD4F9844418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Rectangle 158">
                    <a:extLst>
                      <a:ext uri="{FF2B5EF4-FFF2-40B4-BE49-F238E27FC236}">
                        <a16:creationId xmlns:a16="http://schemas.microsoft.com/office/drawing/2014/main" id="{F23A0549-22CA-46CC-A244-1EB4EF54BFF9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Rectangle 159">
                    <a:extLst>
                      <a:ext uri="{FF2B5EF4-FFF2-40B4-BE49-F238E27FC236}">
                        <a16:creationId xmlns:a16="http://schemas.microsoft.com/office/drawing/2014/main" id="{19D2D0F4-4D3E-43B5-9CEA-45CD50CF22DA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Group 149">
                  <a:extLst>
                    <a:ext uri="{FF2B5EF4-FFF2-40B4-BE49-F238E27FC236}">
                      <a16:creationId xmlns:a16="http://schemas.microsoft.com/office/drawing/2014/main" id="{08BB2FF0-577E-47ED-A538-E7DB3C74C043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24" name="Rectangle 150">
                    <a:extLst>
                      <a:ext uri="{FF2B5EF4-FFF2-40B4-BE49-F238E27FC236}">
                        <a16:creationId xmlns:a16="http://schemas.microsoft.com/office/drawing/2014/main" id="{6BB79A00-C28C-4862-81FB-93BE47F3127E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Rectangle 151">
                    <a:extLst>
                      <a:ext uri="{FF2B5EF4-FFF2-40B4-BE49-F238E27FC236}">
                        <a16:creationId xmlns:a16="http://schemas.microsoft.com/office/drawing/2014/main" id="{16A3FBF7-CA47-44AA-802A-677D16725DD1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Rectangle 152">
                    <a:extLst>
                      <a:ext uri="{FF2B5EF4-FFF2-40B4-BE49-F238E27FC236}">
                        <a16:creationId xmlns:a16="http://schemas.microsoft.com/office/drawing/2014/main" id="{281C5339-EEF9-484A-8D2E-A4CE48AE1051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Rectangle 153">
                    <a:extLst>
                      <a:ext uri="{FF2B5EF4-FFF2-40B4-BE49-F238E27FC236}">
                        <a16:creationId xmlns:a16="http://schemas.microsoft.com/office/drawing/2014/main" id="{78ADE070-9797-442E-819F-37D83BA2F61C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Rectangle 154">
                    <a:extLst>
                      <a:ext uri="{FF2B5EF4-FFF2-40B4-BE49-F238E27FC236}">
                        <a16:creationId xmlns:a16="http://schemas.microsoft.com/office/drawing/2014/main" id="{24A7692E-658A-4C08-8795-A125BCECD815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Rectangle 155">
                    <a:extLst>
                      <a:ext uri="{FF2B5EF4-FFF2-40B4-BE49-F238E27FC236}">
                        <a16:creationId xmlns:a16="http://schemas.microsoft.com/office/drawing/2014/main" id="{612972B9-DFB7-417F-B00D-5CDAF3001CCD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" name="Group 136">
                <a:extLst>
                  <a:ext uri="{FF2B5EF4-FFF2-40B4-BE49-F238E27FC236}">
                    <a16:creationId xmlns:a16="http://schemas.microsoft.com/office/drawing/2014/main" id="{7485DFD6-58CF-4512-8067-927FAE4C5DDE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19" name="Rectangle 145">
                  <a:extLst>
                    <a:ext uri="{FF2B5EF4-FFF2-40B4-BE49-F238E27FC236}">
                      <a16:creationId xmlns:a16="http://schemas.microsoft.com/office/drawing/2014/main" id="{91038BDC-7073-448E-944E-B72B46281DC4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Parallelogram 5">
                  <a:extLst>
                    <a:ext uri="{FF2B5EF4-FFF2-40B4-BE49-F238E27FC236}">
                      <a16:creationId xmlns:a16="http://schemas.microsoft.com/office/drawing/2014/main" id="{A6961570-6929-4975-BC4A-FA651AB980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Group 137">
                <a:extLst>
                  <a:ext uri="{FF2B5EF4-FFF2-40B4-BE49-F238E27FC236}">
                    <a16:creationId xmlns:a16="http://schemas.microsoft.com/office/drawing/2014/main" id="{4CCEE2BA-50A7-4888-A2FF-2784794A86D8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7" name="Rectangle 143">
                  <a:extLst>
                    <a:ext uri="{FF2B5EF4-FFF2-40B4-BE49-F238E27FC236}">
                      <a16:creationId xmlns:a16="http://schemas.microsoft.com/office/drawing/2014/main" id="{A477BE60-4D49-4578-91AC-372D905E0370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Rectangle 9">
                  <a:extLst>
                    <a:ext uri="{FF2B5EF4-FFF2-40B4-BE49-F238E27FC236}">
                      <a16:creationId xmlns:a16="http://schemas.microsoft.com/office/drawing/2014/main" id="{95059FCC-4CD5-4EAA-A511-2EA47B1D5E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Group 138">
                <a:extLst>
                  <a:ext uri="{FF2B5EF4-FFF2-40B4-BE49-F238E27FC236}">
                    <a16:creationId xmlns:a16="http://schemas.microsoft.com/office/drawing/2014/main" id="{095E50F1-AB58-492D-BE89-F81EECBA67F6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5" name="Rectangle 141">
                  <a:extLst>
                    <a:ext uri="{FF2B5EF4-FFF2-40B4-BE49-F238E27FC236}">
                      <a16:creationId xmlns:a16="http://schemas.microsoft.com/office/drawing/2014/main" id="{55D77472-945B-4CD4-9BFB-6AE39DE21582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Block Arc 142">
                  <a:extLst>
                    <a:ext uri="{FF2B5EF4-FFF2-40B4-BE49-F238E27FC236}">
                      <a16:creationId xmlns:a16="http://schemas.microsoft.com/office/drawing/2014/main" id="{EB808376-764A-4682-A66B-5671B0F9A6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Round Same Side Corner Rectangle 51">
                <a:extLst>
                  <a:ext uri="{FF2B5EF4-FFF2-40B4-BE49-F238E27FC236}">
                    <a16:creationId xmlns:a16="http://schemas.microsoft.com/office/drawing/2014/main" id="{121AF52C-F9EC-441C-AD7E-59A6BA65E1AE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Round Same Side Corner Rectangle 51">
                <a:extLst>
                  <a:ext uri="{FF2B5EF4-FFF2-40B4-BE49-F238E27FC236}">
                    <a16:creationId xmlns:a16="http://schemas.microsoft.com/office/drawing/2014/main" id="{DFB0DDBC-A95A-41FD-B573-ED86E7BB3AC9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75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899592" y="1303724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547944" y="1303724"/>
            <a:ext cx="2520000" cy="252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0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9064" y="1651418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65613" y="1651418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12161" y="1651418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6407BF-D764-4F3C-882C-7AA41FCCE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555776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555776" y="0"/>
            <a:ext cx="6588224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26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8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33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4" r:id="rId3"/>
    <p:sldLayoutId id="2147483677" r:id="rId4"/>
    <p:sldLayoutId id="2147483666" r:id="rId5"/>
    <p:sldLayoutId id="2147483676" r:id="rId6"/>
    <p:sldLayoutId id="2147483657" r:id="rId7"/>
    <p:sldLayoutId id="2147483673" r:id="rId8"/>
    <p:sldLayoutId id="2147483667" r:id="rId9"/>
    <p:sldLayoutId id="2147483671" r:id="rId10"/>
    <p:sldLayoutId id="2147483672" r:id="rId11"/>
    <p:sldLayoutId id="2147483668" r:id="rId12"/>
    <p:sldLayoutId id="2147483669" r:id="rId13"/>
    <p:sldLayoutId id="2147483670" r:id="rId14"/>
    <p:sldLayoutId id="2147483679" r:id="rId15"/>
    <p:sldLayoutId id="2147483678" r:id="rId16"/>
    <p:sldLayoutId id="2147483680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71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huuki4.wordpress.com/2016/01/27/word2vec-%EA%B4%80%EB%A0%A8-%EC%9D%B4%EB%A1%A0-%EC%A0%95%EB%A6%AC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969062"/>
            <a:ext cx="9144000" cy="618912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NLP 6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NLP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hlinkClick r:id="rId3"/>
          </p:cNvPr>
          <p:cNvSpPr txBox="1"/>
          <p:nvPr/>
        </p:nvSpPr>
        <p:spPr>
          <a:xfrm>
            <a:off x="-18256" y="4825165"/>
            <a:ext cx="9180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D24494-B304-A342-8EDE-20277CD8D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/>
          <p:cNvSpPr txBox="1">
            <a:spLocks/>
          </p:cNvSpPr>
          <p:nvPr/>
        </p:nvSpPr>
        <p:spPr>
          <a:xfrm>
            <a:off x="323528" y="3035787"/>
            <a:ext cx="2103451" cy="19842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Word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Vectors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8970" y="2983974"/>
            <a:ext cx="634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우리가 정한 개수의 차원으로 대상을 대응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(projection)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시켜서 표현하는 방법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대응 방법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(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임베딩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)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은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머신러닝을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통해 학습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14" name="Text Placeholder 13"/>
          <p:cNvSpPr txBox="1">
            <a:spLocks/>
          </p:cNvSpPr>
          <p:nvPr/>
        </p:nvSpPr>
        <p:spPr>
          <a:xfrm>
            <a:off x="186827" y="2571750"/>
            <a:ext cx="2189605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83817" y="3590473"/>
            <a:ext cx="2189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BC00C36-3804-8941-98A7-59714BDFAFE4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r="1612"/>
          <a:stretch>
            <a:fillRect/>
          </a:stretch>
        </p:blipFill>
        <p:spPr>
          <a:xfrm>
            <a:off x="2699759" y="256921"/>
            <a:ext cx="6295138" cy="257175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7D648A-17F7-2A48-A48E-E8DB06D3FACE}"/>
              </a:ext>
            </a:extLst>
          </p:cNvPr>
          <p:cNvSpPr/>
          <p:nvPr/>
        </p:nvSpPr>
        <p:spPr>
          <a:xfrm>
            <a:off x="3186236" y="3867472"/>
            <a:ext cx="4809341" cy="1261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여러 차원들이 모여 조합되어 나타내고자 하는 속성을 표현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적은 차원으로도 대상 표현 가능하고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0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이 없기 때문에 모델이 더 작동하기 쉬움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18" name="Diamond 5">
            <a:extLst>
              <a:ext uri="{FF2B5EF4-FFF2-40B4-BE49-F238E27FC236}">
                <a16:creationId xmlns:a16="http://schemas.microsoft.com/office/drawing/2014/main" id="{F4817615-C6AB-824B-AAB4-0D4D953278C1}"/>
              </a:ext>
            </a:extLst>
          </p:cNvPr>
          <p:cNvSpPr/>
          <p:nvPr/>
        </p:nvSpPr>
        <p:spPr>
          <a:xfrm>
            <a:off x="2834324" y="2927094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F8942C38-917D-FF4D-B261-DC5C4CFD6BFF}"/>
              </a:ext>
            </a:extLst>
          </p:cNvPr>
          <p:cNvSpPr/>
          <p:nvPr/>
        </p:nvSpPr>
        <p:spPr>
          <a:xfrm rot="16200000" flipH="1">
            <a:off x="2828964" y="3739688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Isosceles Triangle 57">
            <a:extLst>
              <a:ext uri="{FF2B5EF4-FFF2-40B4-BE49-F238E27FC236}">
                <a16:creationId xmlns:a16="http://schemas.microsoft.com/office/drawing/2014/main" id="{6B8CF2F9-A62B-514F-839F-C0A3DF23718F}"/>
              </a:ext>
            </a:extLst>
          </p:cNvPr>
          <p:cNvSpPr/>
          <p:nvPr/>
        </p:nvSpPr>
        <p:spPr>
          <a:xfrm rot="1578820">
            <a:off x="1165329" y="1300122"/>
            <a:ext cx="232599" cy="72007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865AC0F-5BE1-4643-A516-388E035915AC}"/>
              </a:ext>
            </a:extLst>
          </p:cNvPr>
          <p:cNvSpPr txBox="1">
            <a:spLocks/>
          </p:cNvSpPr>
          <p:nvPr/>
        </p:nvSpPr>
        <p:spPr>
          <a:xfrm>
            <a:off x="337965" y="2513031"/>
            <a:ext cx="1943644" cy="12159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Dense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902603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491880" y="1882797"/>
            <a:ext cx="5472608" cy="542078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Word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2Vec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6ECB-08E1-2A44-BB4A-0CBED5D52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2788" y="2153836"/>
            <a:ext cx="5652120" cy="2091091"/>
          </a:xfrm>
        </p:spPr>
        <p:txBody>
          <a:bodyPr/>
          <a:lstStyle/>
          <a:p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단어의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의미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잘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표현하고 싶다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  <a:p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이전까지의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one-hot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vector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에는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similarity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대한 자연스러운 개념이 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담겨있지 않았음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Word2Vec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은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단어 벡터 그 자체에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similarity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인코딩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하고자 함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 txBox="1">
            <a:spLocks/>
          </p:cNvSpPr>
          <p:nvPr/>
        </p:nvSpPr>
        <p:spPr>
          <a:xfrm>
            <a:off x="186827" y="2571750"/>
            <a:ext cx="2189605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882308-E153-4842-89B9-480DEAD46A43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B10D653E-D752-EC48-B4D6-6BE0B1B1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-9075"/>
            <a:ext cx="6588224" cy="280831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56EBCC-A1E3-CA43-98F7-0371DD1A55FD}"/>
              </a:ext>
            </a:extLst>
          </p:cNvPr>
          <p:cNvSpPr/>
          <p:nvPr/>
        </p:nvSpPr>
        <p:spPr>
          <a:xfrm>
            <a:off x="42037" y="3396319"/>
            <a:ext cx="25137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panose="020D0604000000000000" pitchFamily="34" charset="-127"/>
              </a:rPr>
              <a:t>Distributional</a:t>
            </a:r>
          </a:p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Nanum Gothic" panose="020D0604000000000000" pitchFamily="34" charset="-127"/>
              </a:rPr>
              <a:t>Semantics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89AC8E-DF06-874B-96D3-18867B43F5D2}"/>
              </a:ext>
            </a:extLst>
          </p:cNvPr>
          <p:cNvSpPr/>
          <p:nvPr/>
        </p:nvSpPr>
        <p:spPr>
          <a:xfrm>
            <a:off x="42037" y="3084002"/>
            <a:ext cx="1296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Nanum Gothic" panose="020D0604000000000000" pitchFamily="34" charset="-127"/>
              </a:rPr>
              <a:t>Word2Vec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2A88EA4A-D795-7D4E-8CA4-38ACA892004E}"/>
              </a:ext>
            </a:extLst>
          </p:cNvPr>
          <p:cNvSpPr/>
          <p:nvPr/>
        </p:nvSpPr>
        <p:spPr>
          <a:xfrm rot="18900000">
            <a:off x="1103417" y="1782034"/>
            <a:ext cx="356422" cy="754861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120700-B3F5-5841-84E3-3F5C02AD9E1F}"/>
              </a:ext>
            </a:extLst>
          </p:cNvPr>
          <p:cNvSpPr/>
          <p:nvPr/>
        </p:nvSpPr>
        <p:spPr>
          <a:xfrm>
            <a:off x="2520532" y="3076041"/>
            <a:ext cx="66784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Each word has its vectors in which meanings are distributed. (50dim~5000dim)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can construct vector space to place them one!</a:t>
            </a: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So… How…?</a:t>
            </a:r>
          </a:p>
        </p:txBody>
      </p:sp>
    </p:spTree>
    <p:extLst>
      <p:ext uri="{BB962C8B-B14F-4D97-AF65-F5344CB8AC3E}">
        <p14:creationId xmlns:p14="http://schemas.microsoft.com/office/powerpoint/2010/main" val="301100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92956" y="3136453"/>
            <a:ext cx="63438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말하자면 맥락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(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context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안에서 의미를 찾는 것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14" name="Text Placeholder 13"/>
          <p:cNvSpPr txBox="1">
            <a:spLocks/>
          </p:cNvSpPr>
          <p:nvPr/>
        </p:nvSpPr>
        <p:spPr>
          <a:xfrm>
            <a:off x="186827" y="2571750"/>
            <a:ext cx="2189605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882308-E153-4842-89B9-480DEAD46A43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D648A-17F7-2A48-A48E-E8DB06D3FACE}"/>
              </a:ext>
            </a:extLst>
          </p:cNvPr>
          <p:cNvSpPr/>
          <p:nvPr/>
        </p:nvSpPr>
        <p:spPr>
          <a:xfrm>
            <a:off x="3291051" y="3716792"/>
            <a:ext cx="5703846" cy="313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18" name="Diamond 5">
            <a:extLst>
              <a:ext uri="{FF2B5EF4-FFF2-40B4-BE49-F238E27FC236}">
                <a16:creationId xmlns:a16="http://schemas.microsoft.com/office/drawing/2014/main" id="{F4817615-C6AB-824B-AAB4-0D4D953278C1}"/>
              </a:ext>
            </a:extLst>
          </p:cNvPr>
          <p:cNvSpPr/>
          <p:nvPr/>
        </p:nvSpPr>
        <p:spPr>
          <a:xfrm>
            <a:off x="2910148" y="3055130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F8942C38-917D-FF4D-B261-DC5C4CFD6BFF}"/>
              </a:ext>
            </a:extLst>
          </p:cNvPr>
          <p:cNvSpPr/>
          <p:nvPr/>
        </p:nvSpPr>
        <p:spPr>
          <a:xfrm rot="16200000" flipH="1">
            <a:off x="2933779" y="3650627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Isosceles Triangle 57">
            <a:extLst>
              <a:ext uri="{FF2B5EF4-FFF2-40B4-BE49-F238E27FC236}">
                <a16:creationId xmlns:a16="http://schemas.microsoft.com/office/drawing/2014/main" id="{6B8CF2F9-A62B-514F-839F-C0A3DF23718F}"/>
              </a:ext>
            </a:extLst>
          </p:cNvPr>
          <p:cNvSpPr/>
          <p:nvPr/>
        </p:nvSpPr>
        <p:spPr>
          <a:xfrm rot="1578820">
            <a:off x="1182607" y="1648360"/>
            <a:ext cx="232599" cy="72007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B10D653E-D752-EC48-B4D6-6BE0B1B1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-9075"/>
            <a:ext cx="6588224" cy="28083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EE0FB0-CB24-5A4D-AEF6-0CE110846A4A}"/>
                  </a:ext>
                </a:extLst>
              </p:cNvPr>
              <p:cNvSpPr txBox="1"/>
              <p:nvPr/>
            </p:nvSpPr>
            <p:spPr>
              <a:xfrm>
                <a:off x="3334154" y="3642223"/>
                <a:ext cx="6912768" cy="1377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큰 텍스트 더미 파일 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(</a:t>
                </a:r>
                <a:r>
                  <a:rPr lang="en-US" altLang="ko-KR" sz="1400" b="1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corpus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)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로 시작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-&gt;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임의의 벡터 </a:t>
                </a:r>
                <a:r>
                  <a:rPr lang="en-US" altLang="ko-KR" sz="1400" b="1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u, v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로 시작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-&gt;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iterate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over words -&gt; 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update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!</a:t>
                </a:r>
              </a:p>
              <a:p>
                <a:pPr marL="285750" indent="-285750" algn="just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𝑷</m:t>
                    </m:r>
                    <m:r>
                      <a:rPr lang="en-US" altLang="ko-KR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  <m:r>
                          <a:rPr lang="en-US" altLang="ko-KR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𝒋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ko-KR" altLang="en-US" sz="1400" b="1" dirty="0">
                    <a:solidFill>
                      <a:srgbClr val="00206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b="1" dirty="0">
                    <a:solidFill>
                      <a:srgbClr val="00206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: </a:t>
                </a:r>
                <a:r>
                  <a:rPr lang="ko-KR" altLang="en-US" sz="1400" b="1" dirty="0">
                    <a:solidFill>
                      <a:srgbClr val="00206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현재 시점 </a:t>
                </a:r>
                <a:r>
                  <a:rPr lang="en-US" altLang="ko-KR" sz="1400" b="1" dirty="0">
                    <a:solidFill>
                      <a:srgbClr val="00206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t</a:t>
                </a:r>
                <a:r>
                  <a:rPr lang="ko-KR" altLang="en-US" sz="1400" b="1" dirty="0">
                    <a:solidFill>
                      <a:srgbClr val="00206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단어가 주어졌을 때 주변 단어가 나타날 확률</a:t>
                </a:r>
                <a:endParaRPr lang="en-US" altLang="ko-KR" sz="1400" b="1" dirty="0">
                  <a:solidFill>
                    <a:srgbClr val="00206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window size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m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: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한 번에 학습할 단어의 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EE0FB0-CB24-5A4D-AEF6-0CE11084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54" y="3642223"/>
                <a:ext cx="6912768" cy="1377878"/>
              </a:xfrm>
              <a:prstGeom prst="rect">
                <a:avLst/>
              </a:prstGeom>
              <a:blipFill>
                <a:blip r:embed="rId4"/>
                <a:stretch>
                  <a:fillRect l="-183" b="-3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0856EBCC-A1E3-CA43-98F7-0371DD1A55FD}"/>
              </a:ext>
            </a:extLst>
          </p:cNvPr>
          <p:cNvSpPr/>
          <p:nvPr/>
        </p:nvSpPr>
        <p:spPr>
          <a:xfrm>
            <a:off x="42037" y="3396319"/>
            <a:ext cx="25137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panose="020D0604000000000000" pitchFamily="34" charset="-127"/>
              </a:rPr>
              <a:t>Distributional</a:t>
            </a:r>
          </a:p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Nanum Gothic" panose="020D0604000000000000" pitchFamily="34" charset="-127"/>
              </a:rPr>
              <a:t>Semantics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89AC8E-DF06-874B-96D3-18867B43F5D2}"/>
              </a:ext>
            </a:extLst>
          </p:cNvPr>
          <p:cNvSpPr/>
          <p:nvPr/>
        </p:nvSpPr>
        <p:spPr>
          <a:xfrm>
            <a:off x="42037" y="3084002"/>
            <a:ext cx="1296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Nanum Gothic" panose="020D0604000000000000" pitchFamily="34" charset="-127"/>
              </a:rPr>
              <a:t>Word2Vec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329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Distributional </a:t>
            </a:r>
            <a:r>
              <a:rPr lang="en-US" altLang="ko-KR" dirty="0"/>
              <a:t>Notion of Meaning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683568" y="843558"/>
                <a:ext cx="7920880" cy="2639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Word vector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는 어떤 단어들이 해당 단어가 주어졌을 때 주변 맥락에서 나타낼지를 알고 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!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확률분포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(probability distribution)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형태로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!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Ex) ‘withdrawal’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이라는 단어는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‘football’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이라는 단어 근처보다는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‘bank’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근처에서 나타날 확률이 높을 것이다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.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P(withdrawal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|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bank)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&gt;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P(withdrawal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|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football)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FEB856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그렇다면 어떤 식으로 단어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400" b="1" dirty="0" err="1">
                    <a:solidFill>
                      <a:schemeClr val="accent2">
                        <a:lumMod val="7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를</a:t>
                </a:r>
                <a:r>
                  <a:rPr lang="ko-KR" alt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업데이트 할 수 있을까</a:t>
                </a:r>
                <a:r>
                  <a:rPr lang="en-US" altLang="ko-KR" sz="1400" b="1" dirty="0">
                    <a:solidFill>
                      <a:schemeClr val="accent2">
                        <a:lumMod val="7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?</a:t>
                </a:r>
                <a:r>
                  <a:rPr lang="ko-KR" alt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 </a:t>
                </a:r>
                <a:r>
                  <a:rPr lang="en-US" altLang="ko-KR" sz="1600" b="1" i="1" dirty="0">
                    <a:solidFill>
                      <a:srgbClr val="0070C0"/>
                    </a:solidFill>
                    <a:latin typeface="+mj-lt"/>
                    <a:ea typeface="Nanum Gothic" panose="020D0604000000000000" pitchFamily="34" charset="-127"/>
                    <a:cs typeface="Arial" pitchFamily="34" charset="0"/>
                  </a:rPr>
                  <a:t>Optimization!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’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좋은 단어 벡터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’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성질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: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단어 벡터가 자주 나타나는 단어들에 대해 높은 확률을 반환하도록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!</a:t>
                </a:r>
                <a:endParaRPr lang="en-US" altLang="ko-KR" sz="1400" dirty="0">
                  <a:solidFill>
                    <a:schemeClr val="accent2">
                      <a:lumMod val="7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843558"/>
                <a:ext cx="7920880" cy="2639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BF047D4-BF0E-4D40-BCC6-D47464EB4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5"/>
          <a:stretch/>
        </p:blipFill>
        <p:spPr>
          <a:xfrm>
            <a:off x="2294690" y="3784157"/>
            <a:ext cx="4554620" cy="1359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BB5489-85D2-C041-BE87-0B8EE4C0C3EE}"/>
              </a:ext>
            </a:extLst>
          </p:cNvPr>
          <p:cNvSpPr/>
          <p:nvPr/>
        </p:nvSpPr>
        <p:spPr>
          <a:xfrm>
            <a:off x="2147631" y="4786916"/>
            <a:ext cx="792088" cy="3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076BE8-8617-294E-8B39-7C47D95DBEF4}"/>
                  </a:ext>
                </a:extLst>
              </p:cNvPr>
              <p:cNvSpPr/>
              <p:nvPr/>
            </p:nvSpPr>
            <p:spPr>
              <a:xfrm>
                <a:off x="192392" y="3995776"/>
                <a:ext cx="1931336" cy="9361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최적화되어야 하는 </a:t>
                </a:r>
                <a:r>
                  <a:rPr lang="ko-KR" altLang="en-US" sz="1200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모수</a:t>
                </a:r>
                <a:endParaRPr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sup>
                      </m:sSup>
                    </m:oMath>
                  </m:oMathPara>
                </a14:m>
                <a:endParaRPr lang="en-US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algn="just"/>
                <a:r>
                  <a:rPr 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</a:t>
                </a:r>
                <a:r>
                  <a:rPr lang="ko-KR" altLang="en-US" sz="105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배</a:t>
                </a:r>
                <a:r>
                  <a:rPr 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: </a:t>
                </a:r>
                <a:r>
                  <a:rPr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에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대해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두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개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벡터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ko-KR" altLang="en-US" sz="12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사용</m:t>
                    </m:r>
                  </m:oMath>
                </a14:m>
                <a:endParaRPr lang="en-US" altLang="ko-KR" sz="1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algn="just"/>
                <a:r>
                  <a:rPr 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 : </a:t>
                </a:r>
                <a:r>
                  <a:rPr lang="ko-KR" altLang="en-US" sz="1200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단어벡터의</a:t>
                </a:r>
                <a:r>
                  <a:rPr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차원</a:t>
                </a:r>
                <a:endParaRPr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076BE8-8617-294E-8B39-7C47D95DBE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92" y="3995776"/>
                <a:ext cx="1931336" cy="936104"/>
              </a:xfrm>
              <a:prstGeom prst="rect">
                <a:avLst/>
              </a:prstGeom>
              <a:blipFill>
                <a:blip r:embed="rId5"/>
                <a:stretch>
                  <a:fillRect t="-2632" b="-7895"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41DF69E-0B78-614C-8C2A-F8E759B822C3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>
            <a:off x="1884855" y="3268981"/>
            <a:ext cx="160150" cy="1613740"/>
          </a:xfrm>
          <a:prstGeom prst="bentConnector4">
            <a:avLst>
              <a:gd name="adj1" fmla="val -142741"/>
              <a:gd name="adj2" fmla="val 100450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FCCD42-8078-974C-9DBF-48FDB47D7AFF}"/>
              </a:ext>
            </a:extLst>
          </p:cNvPr>
          <p:cNvSpPr/>
          <p:nvPr/>
        </p:nvSpPr>
        <p:spPr>
          <a:xfrm>
            <a:off x="3851920" y="3627463"/>
            <a:ext cx="1440160" cy="3161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  = 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총 단어의 수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663141D-006C-A74B-8A85-91B412344CF9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H="1" flipV="1">
            <a:off x="3989597" y="3201754"/>
            <a:ext cx="156694" cy="1008112"/>
          </a:xfrm>
          <a:prstGeom prst="bentConnector4">
            <a:avLst>
              <a:gd name="adj1" fmla="val -35943"/>
              <a:gd name="adj2" fmla="val 100174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121E562-6E68-AD43-A3F1-0C777B22E9C8}"/>
              </a:ext>
            </a:extLst>
          </p:cNvPr>
          <p:cNvSpPr/>
          <p:nvPr/>
        </p:nvSpPr>
        <p:spPr>
          <a:xfrm>
            <a:off x="5128152" y="4773792"/>
            <a:ext cx="1440160" cy="3161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200" dirty="0">
                <a:latin typeface="AppleMyungjo" pitchFamily="2" charset="-127"/>
                <a:ea typeface="AppleMyungjo" pitchFamily="2" charset="-127"/>
              </a:rPr>
              <a:t>m  = window size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25B6FE2F-F50B-F147-A7DE-EFBDF164F346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5290787" y="4216347"/>
            <a:ext cx="113810" cy="1001080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1AD3B0-09F7-7C4E-A4A6-FAE159A8BDAE}"/>
              </a:ext>
            </a:extLst>
          </p:cNvPr>
          <p:cNvSpPr txBox="1"/>
          <p:nvPr/>
        </p:nvSpPr>
        <p:spPr>
          <a:xfrm>
            <a:off x="7020272" y="4011910"/>
            <a:ext cx="158417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rgbClr val="0070C0"/>
                </a:solidFill>
                <a:cs typeface="Arial" pitchFamily="34" charset="0"/>
              </a:rPr>
              <a:t>Maximize!</a:t>
            </a:r>
          </a:p>
        </p:txBody>
      </p:sp>
    </p:spTree>
    <p:extLst>
      <p:ext uri="{BB962C8B-B14F-4D97-AF65-F5344CB8AC3E}">
        <p14:creationId xmlns:p14="http://schemas.microsoft.com/office/powerpoint/2010/main" val="3456422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 txBox="1">
            <a:spLocks/>
          </p:cNvSpPr>
          <p:nvPr/>
        </p:nvSpPr>
        <p:spPr>
          <a:xfrm>
            <a:off x="0" y="3151589"/>
            <a:ext cx="2189605" cy="151216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6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Objective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Function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minimize cost 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E76F82-747B-2944-ACD2-5AA683B8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95486"/>
            <a:ext cx="6203650" cy="1110381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3A011799-8635-A84D-BCA8-A290E593D9F6}"/>
              </a:ext>
            </a:extLst>
          </p:cNvPr>
          <p:cNvSpPr/>
          <p:nvPr/>
        </p:nvSpPr>
        <p:spPr>
          <a:xfrm>
            <a:off x="7225334" y="267494"/>
            <a:ext cx="1739154" cy="720080"/>
          </a:xfrm>
          <a:prstGeom prst="frame">
            <a:avLst>
              <a:gd name="adj1" fmla="val 41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918B729-3BBF-CF4E-A323-9568EDE16AD6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7938505" y="1143979"/>
            <a:ext cx="390303" cy="77491"/>
          </a:xfrm>
          <a:prstGeom prst="bentConnector3">
            <a:avLst>
              <a:gd name="adj1" fmla="val -4326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1A4617-2B71-2749-AC82-9F65E493579B}"/>
                  </a:ext>
                </a:extLst>
              </p:cNvPr>
              <p:cNvSpPr txBox="1"/>
              <p:nvPr/>
            </p:nvSpPr>
            <p:spPr>
              <a:xfrm>
                <a:off x="3491880" y="1293256"/>
                <a:ext cx="5899173" cy="1134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𝑃</m:t>
                    </m:r>
                    <m:r>
                      <a:rPr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𝑗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|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의 계산을 용이하게 하고자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w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에 대해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두 종류의 벡터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사용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: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w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가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중심단어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(center word)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일 때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: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w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가 </a:t>
                </a:r>
                <a:r>
                  <a:rPr lang="ko-KR" alt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주변단어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(context word)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일 때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1A4617-2B71-2749-AC82-9F65E493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293256"/>
                <a:ext cx="5899173" cy="1134478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57A0D38B-128A-684F-A2FD-7ED608AD1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2571750"/>
            <a:ext cx="3202238" cy="8640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1EBE94-3AF8-4F47-AB31-4A3765FB0D3F}"/>
              </a:ext>
            </a:extLst>
          </p:cNvPr>
          <p:cNvSpPr txBox="1"/>
          <p:nvPr/>
        </p:nvSpPr>
        <p:spPr>
          <a:xfrm>
            <a:off x="6084168" y="2643758"/>
            <a:ext cx="3015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의 형태로 바꾸어 생각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계산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just"/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: outside word</a:t>
            </a:r>
          </a:p>
          <a:p>
            <a:pPr algn="just"/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c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: context word</a:t>
            </a:r>
          </a:p>
          <a:p>
            <a:pPr algn="just"/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V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단어 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FA88E-E229-8145-ABD1-64E98B2C9423}"/>
              </a:ext>
            </a:extLst>
          </p:cNvPr>
          <p:cNvSpPr/>
          <p:nvPr/>
        </p:nvSpPr>
        <p:spPr>
          <a:xfrm>
            <a:off x="2640664" y="3765625"/>
            <a:ext cx="1931336" cy="6063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벡터 내적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단어 벡터들 간의 유사성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8E6A398-FB7E-FA48-9D9B-9F7C456F48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49664" y="2774804"/>
            <a:ext cx="905843" cy="1075798"/>
          </a:xfrm>
          <a:prstGeom prst="bentConnector2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D744BA0-F3EF-BD4C-92A0-BD6C77D19583}"/>
              </a:ext>
            </a:extLst>
          </p:cNvPr>
          <p:cNvSpPr/>
          <p:nvPr/>
        </p:nvSpPr>
        <p:spPr>
          <a:xfrm>
            <a:off x="4085089" y="4478862"/>
            <a:ext cx="2503126" cy="60632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정규화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just"/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확률분포의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형태를 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얻고싶으니까</a:t>
            </a:r>
            <a:r>
              <a:rPr lang="en-US" altLang="ko-KR" sz="1200" dirty="0"/>
              <a:t>!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C8A04FE-01CB-6045-A3AB-B2239750F1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7808" y="3878331"/>
            <a:ext cx="1131256" cy="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63737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2340"/>
                <a:ext cx="9144000" cy="77653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ko-KR" dirty="0">
                    <a:solidFill>
                      <a:schemeClr val="accent1"/>
                    </a:solidFill>
                  </a:rPr>
                  <a:t>Gradient Descent </a:t>
                </a:r>
                <a:r>
                  <a:rPr lang="en-US" altLang="ko-KR" dirty="0" err="1"/>
                  <a:t>w.r.t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2340"/>
                <a:ext cx="9144000" cy="776530"/>
              </a:xfrm>
              <a:prstGeom prst="rect">
                <a:avLst/>
              </a:prstGeom>
              <a:blipFill>
                <a:blip r:embed="rId3"/>
                <a:stretch>
                  <a:fillRect t="-327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F2B24AF-B507-3C40-8DC5-2116A6A908BF}"/>
              </a:ext>
            </a:extLst>
          </p:cNvPr>
          <p:cNvSpPr txBox="1">
            <a:spLocks/>
          </p:cNvSpPr>
          <p:nvPr/>
        </p:nvSpPr>
        <p:spPr>
          <a:xfrm>
            <a:off x="0" y="1156147"/>
            <a:ext cx="9144000" cy="5515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center word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에 대해서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gradient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계산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center word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들에 관한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연산임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반쪽짜리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!)</a:t>
            </a:r>
          </a:p>
          <a:p>
            <a:pPr marL="0" indent="0" algn="ctr"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If we want to update parameters with respect to context words, derive gradient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w.r.t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w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vector.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7BF0A-498B-8248-886D-821888BDD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7" y="1984452"/>
            <a:ext cx="6914293" cy="19856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41FEE3-569E-D348-98B6-395BE27F4337}"/>
              </a:ext>
            </a:extLst>
          </p:cNvPr>
          <p:cNvSpPr txBox="1"/>
          <p:nvPr/>
        </p:nvSpPr>
        <p:spPr>
          <a:xfrm>
            <a:off x="6786779" y="2152898"/>
            <a:ext cx="2304256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division inside log =&gt; log subtraction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C806C-B83C-3948-AA84-3C39F08FEB09}"/>
              </a:ext>
            </a:extLst>
          </p:cNvPr>
          <p:cNvSpPr txBox="1"/>
          <p:nvPr/>
        </p:nvSpPr>
        <p:spPr>
          <a:xfrm>
            <a:off x="7092121" y="2869651"/>
            <a:ext cx="2029543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en-US" altLang="ko-KR" sz="1000" baseline="30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term : log &amp; exp cancels 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CB4C6-396B-7146-93F0-D581D86A62F2}"/>
              </a:ext>
            </a:extLst>
          </p:cNvPr>
          <p:cNvSpPr txBox="1"/>
          <p:nvPr/>
        </p:nvSpPr>
        <p:spPr>
          <a:xfrm>
            <a:off x="7122750" y="3468870"/>
            <a:ext cx="2029543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chain rule 2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번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!</a:t>
            </a:r>
          </a:p>
        </p:txBody>
      </p:sp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E6424EFC-0B7F-304B-98AA-D4419C4EF1C8}"/>
              </a:ext>
            </a:extLst>
          </p:cNvPr>
          <p:cNvSpPr/>
          <p:nvPr/>
        </p:nvSpPr>
        <p:spPr>
          <a:xfrm>
            <a:off x="1115616" y="427008"/>
            <a:ext cx="504056" cy="467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8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2340"/>
                <a:ext cx="9144000" cy="77653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ko-KR" dirty="0">
                    <a:solidFill>
                      <a:schemeClr val="accent1"/>
                    </a:solidFill>
                  </a:rPr>
                  <a:t>Gradient Descent </a:t>
                </a:r>
                <a:r>
                  <a:rPr lang="en-US" altLang="ko-KR" dirty="0" err="1"/>
                  <a:t>w.r.t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2340"/>
                <a:ext cx="9144000" cy="776530"/>
              </a:xfrm>
              <a:prstGeom prst="rect">
                <a:avLst/>
              </a:prstGeom>
              <a:blipFill>
                <a:blip r:embed="rId3"/>
                <a:stretch>
                  <a:fillRect t="-327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F2B24AF-B507-3C40-8DC5-2116A6A908BF}"/>
              </a:ext>
            </a:extLst>
          </p:cNvPr>
          <p:cNvSpPr txBox="1">
            <a:spLocks/>
          </p:cNvSpPr>
          <p:nvPr/>
        </p:nvSpPr>
        <p:spPr>
          <a:xfrm>
            <a:off x="1009852" y="3205096"/>
            <a:ext cx="7308304" cy="5515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기울기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=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실제로 관찰된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context word (outside word) –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우리의 모델이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context word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여야 한다고 예측한 값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       =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actual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context word –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expected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context word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11661-3B8D-2741-9B4B-AC18E1B02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" y="1395751"/>
            <a:ext cx="1873965" cy="1809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9F405-9A0C-3A43-B57D-2EF231015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915566"/>
            <a:ext cx="4936535" cy="2344291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5876C1D-CDBC-EB46-9E27-6B30AD52BE36}"/>
              </a:ext>
            </a:extLst>
          </p:cNvPr>
          <p:cNvSpPr/>
          <p:nvPr/>
        </p:nvSpPr>
        <p:spPr>
          <a:xfrm>
            <a:off x="4664004" y="1646358"/>
            <a:ext cx="1800200" cy="936104"/>
          </a:xfrm>
          <a:prstGeom prst="frame">
            <a:avLst>
              <a:gd name="adj1" fmla="val 41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2A7FD80-7274-3945-B2E8-4CA613E77B7F}"/>
              </a:ext>
            </a:extLst>
          </p:cNvPr>
          <p:cNvSpPr txBox="1">
            <a:spLocks/>
          </p:cNvSpPr>
          <p:nvPr/>
        </p:nvSpPr>
        <p:spPr>
          <a:xfrm>
            <a:off x="6464204" y="2306708"/>
            <a:ext cx="2627783" cy="5515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probability distribution for predicting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probability of word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F3DC82B-B1E4-C143-BA60-8AE3251A4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54" y="3677766"/>
            <a:ext cx="33909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F7E84FE4-B0A7-4048-A9D7-2662909ABA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9852" y="4462934"/>
                <a:ext cx="7308304" cy="55150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이렇게 구한 중심 단어 </a:t>
                </a:r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그래디언트의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반대 방향으로 조금씩 중심단어 벡터를 업데이트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!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altLang="ko-KR" sz="12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𝛼</m:t>
                    </m:r>
                    <m:r>
                      <a:rPr lang="en-US" altLang="ko-KR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altLang="ko-KR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𝑙𝑒𝑎𝑟𝑛𝑖𝑛𝑔</m:t>
                    </m:r>
                    <m:r>
                      <a:rPr lang="en-US" altLang="ko-KR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altLang="ko-KR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𝑟𝑎𝑡𝑒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/ W = V above</a:t>
                </a:r>
              </a:p>
            </p:txBody>
          </p:sp>
        </mc:Choice>
        <mc:Fallback xmlns="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F7E84FE4-B0A7-4048-A9D7-2662909AB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52" y="4462934"/>
                <a:ext cx="7308304" cy="5515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040F0DB-B6C6-DB4D-AEBA-11B8ED4DBAD8}"/>
              </a:ext>
            </a:extLst>
          </p:cNvPr>
          <p:cNvSpPr/>
          <p:nvPr/>
        </p:nvSpPr>
        <p:spPr>
          <a:xfrm>
            <a:off x="521796" y="1419622"/>
            <a:ext cx="665828" cy="887086"/>
          </a:xfrm>
          <a:prstGeom prst="rect">
            <a:avLst/>
          </a:prstGeom>
          <a:solidFill>
            <a:srgbClr val="1CBBB4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32">
            <a:extLst>
              <a:ext uri="{FF2B5EF4-FFF2-40B4-BE49-F238E27FC236}">
                <a16:creationId xmlns:a16="http://schemas.microsoft.com/office/drawing/2014/main" id="{E526DF1A-6130-5647-B2CF-635A3D27972A}"/>
              </a:ext>
            </a:extLst>
          </p:cNvPr>
          <p:cNvSpPr/>
          <p:nvPr/>
        </p:nvSpPr>
        <p:spPr>
          <a:xfrm>
            <a:off x="1115616" y="427008"/>
            <a:ext cx="504056" cy="467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81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2839" y="195486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 Placeholder 13"/>
          <p:cNvSpPr txBox="1">
            <a:spLocks/>
          </p:cNvSpPr>
          <p:nvPr/>
        </p:nvSpPr>
        <p:spPr>
          <a:xfrm>
            <a:off x="4802840" y="657151"/>
            <a:ext cx="4083634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800" b="1" dirty="0">
                <a:solidFill>
                  <a:srgbClr val="C00000"/>
                </a:solidFill>
                <a:cs typeface="Arial" pitchFamily="34" charset="0"/>
              </a:rPr>
              <a:t>CBOW (Continuous-Bag-of-Words)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2840" y="1410091"/>
            <a:ext cx="3585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주변의 단어들로 하나의 타겟 단어를 예측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976" y="2715766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2062871" y="3177431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rgbClr val="0070C0"/>
                </a:solidFill>
                <a:cs typeface="Arial" pitchFamily="34" charset="0"/>
              </a:rPr>
              <a:t>Skip-grams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3930371"/>
            <a:ext cx="4104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하나의 중심 단어로부터 주변 단어들을 예측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가까이 위치한 단어일수록 현재 단어와 더 크게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관련되어 있을 것이다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</a:p>
        </p:txBody>
      </p:sp>
      <p:pic>
        <p:nvPicPr>
          <p:cNvPr id="1026" name="Picture 2" descr="Python | Word Embedding using Word2Vec - GeeksforGeeks">
            <a:extLst>
              <a:ext uri="{FF2B5EF4-FFF2-40B4-BE49-F238E27FC236}">
                <a16:creationId xmlns:a16="http://schemas.microsoft.com/office/drawing/2014/main" id="{D756920C-EF26-B449-AF28-6BBD20A52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37" y="335808"/>
            <a:ext cx="3889757" cy="24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d2vec - Skipgram|Cbow|Glove">
            <a:extLst>
              <a:ext uri="{FF2B5EF4-FFF2-40B4-BE49-F238E27FC236}">
                <a16:creationId xmlns:a16="http://schemas.microsoft.com/office/drawing/2014/main" id="{273B6B98-531E-4341-8F2B-9205540B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846" y="2315159"/>
            <a:ext cx="4083634" cy="27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C2E9F2-8CD3-CE4A-8BBF-760334BFCD9C}"/>
              </a:ext>
            </a:extLst>
          </p:cNvPr>
          <p:cNvSpPr txBox="1"/>
          <p:nvPr/>
        </p:nvSpPr>
        <p:spPr>
          <a:xfrm>
            <a:off x="2525446" y="2012949"/>
            <a:ext cx="408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“The quick brown dog jumps over the lazy fox”</a:t>
            </a:r>
          </a:p>
        </p:txBody>
      </p:sp>
    </p:spTree>
    <p:extLst>
      <p:ext uri="{BB962C8B-B14F-4D97-AF65-F5344CB8AC3E}">
        <p14:creationId xmlns:p14="http://schemas.microsoft.com/office/powerpoint/2010/main" val="844327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Projection on</a:t>
            </a:r>
            <a:r>
              <a:rPr lang="en-US" altLang="ko-KR" dirty="0">
                <a:solidFill>
                  <a:schemeClr val="accent1"/>
                </a:solidFill>
              </a:rPr>
              <a:t> Vector Space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30EBB-6C16-A142-8A3A-4B712947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5" y="802179"/>
            <a:ext cx="7272809" cy="4056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E40F36-3BF4-964C-8D13-AD527F89F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9" y="2444620"/>
            <a:ext cx="4089321" cy="257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6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955" y="332157"/>
            <a:ext cx="9144000" cy="776530"/>
          </a:xfrm>
        </p:spPr>
        <p:txBody>
          <a:bodyPr/>
          <a:lstStyle/>
          <a:p>
            <a:r>
              <a:rPr lang="en-US" altLang="ko-KR" dirty="0"/>
              <a:t>NLP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develops</a:t>
            </a:r>
            <a:r>
              <a:rPr lang="en-US" altLang="ko-KR" dirty="0">
                <a:solidFill>
                  <a:srgbClr val="FFC000"/>
                </a:solidFill>
              </a:rPr>
              <a:t>..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" name="Diamond 6"/>
          <p:cNvSpPr/>
          <p:nvPr/>
        </p:nvSpPr>
        <p:spPr>
          <a:xfrm>
            <a:off x="2591590" y="1568435"/>
            <a:ext cx="2196815" cy="2196815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Diamond 7"/>
          <p:cNvSpPr/>
          <p:nvPr/>
        </p:nvSpPr>
        <p:spPr>
          <a:xfrm>
            <a:off x="6119601" y="1568435"/>
            <a:ext cx="2196815" cy="2196815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Diamond 8"/>
          <p:cNvSpPr/>
          <p:nvPr/>
        </p:nvSpPr>
        <p:spPr>
          <a:xfrm>
            <a:off x="4355596" y="1568435"/>
            <a:ext cx="2196815" cy="2196815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Diamond 9"/>
          <p:cNvSpPr/>
          <p:nvPr/>
        </p:nvSpPr>
        <p:spPr>
          <a:xfrm>
            <a:off x="844119" y="1599071"/>
            <a:ext cx="2196815" cy="2196815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Rounded Rectangle 7"/>
          <p:cNvSpPr/>
          <p:nvPr/>
        </p:nvSpPr>
        <p:spPr>
          <a:xfrm>
            <a:off x="3461127" y="2154735"/>
            <a:ext cx="464991" cy="40128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ounded Rectangle 27"/>
          <p:cNvSpPr/>
          <p:nvPr/>
        </p:nvSpPr>
        <p:spPr>
          <a:xfrm>
            <a:off x="6971561" y="2122435"/>
            <a:ext cx="492893" cy="37860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9"/>
          <p:cNvSpPr/>
          <p:nvPr/>
        </p:nvSpPr>
        <p:spPr>
          <a:xfrm>
            <a:off x="1682087" y="2297824"/>
            <a:ext cx="442951" cy="41464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Oval 21"/>
          <p:cNvSpPr>
            <a:spLocks noChangeAspect="1"/>
          </p:cNvSpPr>
          <p:nvPr/>
        </p:nvSpPr>
        <p:spPr>
          <a:xfrm>
            <a:off x="5229099" y="2074451"/>
            <a:ext cx="399748" cy="40308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B25B6-B6A4-004E-9A2D-34AE9EEA9D32}"/>
              </a:ext>
            </a:extLst>
          </p:cNvPr>
          <p:cNvSpPr/>
          <p:nvPr/>
        </p:nvSpPr>
        <p:spPr>
          <a:xfrm>
            <a:off x="1354842" y="2754356"/>
            <a:ext cx="1142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WordNet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AE5B55-CD9D-B042-A57C-FAE977425782}"/>
              </a:ext>
            </a:extLst>
          </p:cNvPr>
          <p:cNvSpPr/>
          <p:nvPr/>
        </p:nvSpPr>
        <p:spPr>
          <a:xfrm>
            <a:off x="3111513" y="2615856"/>
            <a:ext cx="1210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One hot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encoding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0917A-62CA-9444-8992-3B0CAB424612}"/>
              </a:ext>
            </a:extLst>
          </p:cNvPr>
          <p:cNvSpPr/>
          <p:nvPr/>
        </p:nvSpPr>
        <p:spPr>
          <a:xfrm>
            <a:off x="4802742" y="2680275"/>
            <a:ext cx="1283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Word2vec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34FA15-C8DF-C041-8821-8450E9EBF91F}"/>
              </a:ext>
            </a:extLst>
          </p:cNvPr>
          <p:cNvSpPr/>
          <p:nvPr/>
        </p:nvSpPr>
        <p:spPr>
          <a:xfrm>
            <a:off x="6798629" y="2665128"/>
            <a:ext cx="83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GloVe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07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731"/>
            <a:ext cx="9144000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Vector Calculation </a:t>
            </a:r>
            <a:r>
              <a:rPr lang="en-US" altLang="ko-KR" dirty="0"/>
              <a:t>of Meaning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50 Shades of Text - Leveraging Natural Language Processing (NLP), Ale…">
            <a:extLst>
              <a:ext uri="{FF2B5EF4-FFF2-40B4-BE49-F238E27FC236}">
                <a16:creationId xmlns:a16="http://schemas.microsoft.com/office/drawing/2014/main" id="{2599D1C5-41D1-FC48-A82F-2CEC204F2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34359" r="25811" b="33200"/>
          <a:stretch/>
        </p:blipFill>
        <p:spPr bwMode="auto">
          <a:xfrm>
            <a:off x="108520" y="771550"/>
            <a:ext cx="3247753" cy="16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6A5444-755C-B047-BC5B-B0B9F56FE496}"/>
              </a:ext>
            </a:extLst>
          </p:cNvPr>
          <p:cNvSpPr txBox="1"/>
          <p:nvPr/>
        </p:nvSpPr>
        <p:spPr>
          <a:xfrm>
            <a:off x="1213073" y="943442"/>
            <a:ext cx="324775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King + (Woman-Man) = Queen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FB8853-C71B-0C43-814F-CD71B168EF85}"/>
              </a:ext>
            </a:extLst>
          </p:cNvPr>
          <p:cNvCxnSpPr/>
          <p:nvPr/>
        </p:nvCxnSpPr>
        <p:spPr>
          <a:xfrm flipH="1" flipV="1">
            <a:off x="827584" y="1131591"/>
            <a:ext cx="144016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2" name="Picture 4" descr="Dynamic word embeddings for evolving semantic discovery | the morning paper">
            <a:extLst>
              <a:ext uri="{FF2B5EF4-FFF2-40B4-BE49-F238E27FC236}">
                <a16:creationId xmlns:a16="http://schemas.microsoft.com/office/drawing/2014/main" id="{E22E4064-7E5D-6842-B207-103DB72F8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2" y="2314642"/>
            <a:ext cx="8584940" cy="282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E6B346-AB2F-E34F-A200-F37BE1B54114}"/>
              </a:ext>
            </a:extLst>
          </p:cNvPr>
          <p:cNvSpPr txBox="1"/>
          <p:nvPr/>
        </p:nvSpPr>
        <p:spPr>
          <a:xfrm>
            <a:off x="5436096" y="2067694"/>
            <a:ext cx="5040560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Dynamic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289354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92"/>
          <p:cNvSpPr>
            <a:spLocks noChangeArrowheads="1"/>
          </p:cNvSpPr>
          <p:nvPr/>
        </p:nvSpPr>
        <p:spPr bwMode="auto">
          <a:xfrm flipH="1">
            <a:off x="2209207" y="1249624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1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7" name="AutoShape 92"/>
          <p:cNvSpPr>
            <a:spLocks noChangeArrowheads="1"/>
          </p:cNvSpPr>
          <p:nvPr/>
        </p:nvSpPr>
        <p:spPr bwMode="auto">
          <a:xfrm flipH="1">
            <a:off x="2209207" y="2152033"/>
            <a:ext cx="758752" cy="60125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2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8" name="AutoShape 92"/>
          <p:cNvSpPr>
            <a:spLocks noChangeArrowheads="1"/>
          </p:cNvSpPr>
          <p:nvPr/>
        </p:nvSpPr>
        <p:spPr bwMode="auto">
          <a:xfrm flipH="1">
            <a:off x="2209207" y="305444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1" name="AutoShape 92"/>
          <p:cNvSpPr>
            <a:spLocks noChangeArrowheads="1"/>
          </p:cNvSpPr>
          <p:nvPr/>
        </p:nvSpPr>
        <p:spPr bwMode="auto">
          <a:xfrm flipH="1">
            <a:off x="3145306" y="1155702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AutoShape 92"/>
          <p:cNvSpPr>
            <a:spLocks noChangeArrowheads="1"/>
          </p:cNvSpPr>
          <p:nvPr/>
        </p:nvSpPr>
        <p:spPr bwMode="auto">
          <a:xfrm flipH="1">
            <a:off x="3145306" y="2058111"/>
            <a:ext cx="5278694" cy="73262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AutoShape 92"/>
          <p:cNvSpPr>
            <a:spLocks noChangeArrowheads="1"/>
          </p:cNvSpPr>
          <p:nvPr/>
        </p:nvSpPr>
        <p:spPr bwMode="auto">
          <a:xfrm flipH="1">
            <a:off x="3145309" y="2960520"/>
            <a:ext cx="5278693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305099" y="1253258"/>
            <a:ext cx="4752528" cy="546274"/>
            <a:chOff x="2299400" y="1781114"/>
            <a:chExt cx="4576856" cy="546274"/>
          </a:xfrm>
        </p:grpSpPr>
        <p:sp>
          <p:nvSpPr>
            <p:cNvPr id="67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Negative Sampling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: Skip-gram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과 </a:t>
              </a: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CBOW 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효율적으로 학습하기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305099" y="2155667"/>
            <a:ext cx="4752528" cy="546274"/>
            <a:chOff x="2299400" y="1781114"/>
            <a:chExt cx="4576856" cy="546274"/>
          </a:xfrm>
        </p:grpSpPr>
        <p:sp>
          <p:nvSpPr>
            <p:cNvPr id="70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Co-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occurence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: 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두 개 이상의 어휘가 일정한 범위</a:t>
              </a: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내에서 함께 출현하는 현상</a:t>
              </a: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305099" y="3058076"/>
            <a:ext cx="4752528" cy="546274"/>
            <a:chOff x="2299400" y="1781114"/>
            <a:chExt cx="4576856" cy="546274"/>
          </a:xfrm>
        </p:grpSpPr>
        <p:sp>
          <p:nvSpPr>
            <p:cNvPr id="73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TF-IDF &amp; LSA &amp; LDA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: 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추가로 </a:t>
              </a:r>
              <a:r>
                <a:rPr lang="ko-KR" altLang="en-US" sz="1200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알아두면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좋을 </a:t>
              </a: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NLP 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상식</a:t>
              </a: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!</a:t>
              </a:r>
              <a:endPara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932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42BAAF6-5B49-457D-8E7D-ECAFA71B6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6" y="1160701"/>
            <a:ext cx="4165587" cy="278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Negative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9552" y="3723878"/>
            <a:ext cx="2177862" cy="830997"/>
            <a:chOff x="1621524" y="4283314"/>
            <a:chExt cx="2612269" cy="830997"/>
          </a:xfrm>
        </p:grpSpPr>
        <p:sp>
          <p:nvSpPr>
            <p:cNvPr id="13" name="TextBox 12"/>
            <p:cNvSpPr txBox="1"/>
            <p:nvPr/>
          </p:nvSpPr>
          <p:spPr>
            <a:xfrm>
              <a:off x="2113657" y="4560313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1524" y="4283314"/>
              <a:ext cx="26122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EB856"/>
                  </a:highlight>
                  <a:cs typeface="Arial" pitchFamily="34" charset="0"/>
                </a:rPr>
                <a:t>Negative Sampling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EB856"/>
                </a:highlight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79230" y="3723878"/>
            <a:ext cx="2459147" cy="830997"/>
            <a:chOff x="2113657" y="4283314"/>
            <a:chExt cx="2120135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2113657" y="4560313"/>
              <a:ext cx="2120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13658" y="4283314"/>
              <a:ext cx="2120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Hierarchical </a:t>
              </a:r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softmax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00192" y="3723878"/>
            <a:ext cx="2714550" cy="830997"/>
            <a:chOff x="2113657" y="4283314"/>
            <a:chExt cx="2120135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2113657" y="4560313"/>
              <a:ext cx="2120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13658" y="4283314"/>
              <a:ext cx="2120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Subsampling frequent words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Text Placeholder 4"/>
          <p:cNvSpPr txBox="1">
            <a:spLocks/>
          </p:cNvSpPr>
          <p:nvPr/>
        </p:nvSpPr>
        <p:spPr>
          <a:xfrm>
            <a:off x="0" y="724099"/>
            <a:ext cx="9144000" cy="2634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Skip-gram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CBOW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효율적으로 학습하기</a:t>
            </a:r>
          </a:p>
          <a:p>
            <a:pPr marL="0" indent="0" algn="ctr">
              <a:buNone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29395-E6E2-4A52-9567-2E5E6445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05" y="2869287"/>
            <a:ext cx="1131590" cy="1131590"/>
          </a:xfrm>
          <a:prstGeom prst="rect">
            <a:avLst/>
          </a:prstGeom>
          <a:noFill/>
          <a:ex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CA17C3E-6A7E-4093-9C65-7AD3D8482638}"/>
              </a:ext>
            </a:extLst>
          </p:cNvPr>
          <p:cNvSpPr/>
          <p:nvPr/>
        </p:nvSpPr>
        <p:spPr>
          <a:xfrm>
            <a:off x="0" y="4728002"/>
            <a:ext cx="9144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/>
              <a:t>나머지에 대해서 궁금하신 분들은 아래 사이트 참고하기</a:t>
            </a:r>
            <a:endParaRPr lang="en-US" altLang="ko-KR" sz="1050" dirty="0">
              <a:hlinkClick r:id="rId5"/>
            </a:endParaRPr>
          </a:p>
          <a:p>
            <a:pPr algn="r"/>
            <a:r>
              <a:rPr lang="ko-KR" altLang="en-US" sz="1050" dirty="0">
                <a:hlinkClick r:id="rId5"/>
              </a:rPr>
              <a:t>https://shuuki4.wordpress.com/2016/01/27/word2vec-%EA%B4%80%EB%A0%A8-%EC%9D%B4%EB%A1%A0-%EC%A0%95%EB%A6%AC/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82311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974"/>
            <a:ext cx="9144000" cy="776530"/>
          </a:xfrm>
        </p:spPr>
        <p:txBody>
          <a:bodyPr/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Negative</a:t>
            </a:r>
            <a:r>
              <a:rPr lang="en-US" altLang="ko-KR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</a:t>
            </a:r>
            <a:r>
              <a:rPr lang="en-US" altLang="ko-KR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 rot="16200000">
            <a:off x="-760719" y="3019465"/>
            <a:ext cx="3600000" cy="648072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entagon 7"/>
          <p:cNvSpPr/>
          <p:nvPr/>
        </p:nvSpPr>
        <p:spPr>
          <a:xfrm rot="16200000">
            <a:off x="632389" y="3379464"/>
            <a:ext cx="2880000" cy="64807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entagon 8"/>
          <p:cNvSpPr/>
          <p:nvPr/>
        </p:nvSpPr>
        <p:spPr>
          <a:xfrm rot="16200000">
            <a:off x="2045202" y="3823826"/>
            <a:ext cx="2025686" cy="64807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ed Rectangle 7"/>
          <p:cNvSpPr/>
          <p:nvPr/>
        </p:nvSpPr>
        <p:spPr>
          <a:xfrm>
            <a:off x="2879709" y="4421536"/>
            <a:ext cx="339722" cy="29317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ounded Rectangle 27"/>
          <p:cNvSpPr/>
          <p:nvPr/>
        </p:nvSpPr>
        <p:spPr>
          <a:xfrm>
            <a:off x="3396501" y="4465403"/>
            <a:ext cx="289951" cy="22272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9"/>
          <p:cNvSpPr/>
          <p:nvPr/>
        </p:nvSpPr>
        <p:spPr>
          <a:xfrm>
            <a:off x="908997" y="4454805"/>
            <a:ext cx="260571" cy="24391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>
            <a:off x="1917659" y="4496095"/>
            <a:ext cx="307882" cy="3104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08376" y="1296579"/>
            <a:ext cx="40240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출력값에</a:t>
            </a:r>
            <a:r>
              <a:rPr lang="en-US" altLang="ko-KR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Softmax</a:t>
            </a:r>
            <a:r>
              <a:rPr lang="en-US" altLang="ko-KR" sz="1400" b="1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함수를 적용하여 </a:t>
            </a:r>
            <a:endParaRPr lang="en-US" altLang="ko-KR" sz="1400" b="1" dirty="0">
              <a:solidFill>
                <a:srgbClr val="0070C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r>
              <a:rPr lang="ko-KR" altLang="en-US" sz="1400" b="1" dirty="0" err="1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확률값으로</a:t>
            </a:r>
            <a:r>
              <a:rPr lang="ko-KR" altLang="en-US" sz="1400" b="1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변환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08375" y="2102136"/>
            <a:ext cx="402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정답과 비교하여 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r>
              <a:rPr lang="en-US" altLang="ko-KR" sz="1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Loss</a:t>
            </a:r>
            <a:r>
              <a:rPr lang="ko-KR" altLang="en-US" sz="1400" b="1" dirty="0" err="1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를</a:t>
            </a:r>
            <a:r>
              <a:rPr lang="ko-KR" altLang="en-US" sz="1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최소화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하는 방식으로 </a:t>
            </a:r>
            <a:r>
              <a:rPr lang="ko-KR" altLang="en-US" sz="1400" b="1" dirty="0" err="1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역전파</a:t>
            </a:r>
            <a:endParaRPr lang="ko-KR" altLang="en-US" sz="1400" b="1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3210442" y="3135019"/>
            <a:ext cx="1297931" cy="0"/>
          </a:xfrm>
          <a:prstGeom prst="straightConnector1">
            <a:avLst/>
          </a:prstGeom>
          <a:ln w="25400">
            <a:solidFill>
              <a:schemeClr val="accent2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2072389" y="2208597"/>
            <a:ext cx="2283587" cy="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973980" y="1556635"/>
            <a:ext cx="3381996" cy="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CDAA57-13F3-9844-8781-7B490F8000A8}"/>
              </a:ext>
            </a:extLst>
          </p:cNvPr>
          <p:cNvSpPr/>
          <p:nvPr/>
        </p:nvSpPr>
        <p:spPr>
          <a:xfrm>
            <a:off x="4508373" y="3000431"/>
            <a:ext cx="2701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그런데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분모 계산이 너무 힘들다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  <a:endParaRPr lang="ko-KR" altLang="en-US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C0DE1FB-51AC-2943-A1BE-3B366516D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8" t="20686" r="32548"/>
          <a:stretch/>
        </p:blipFill>
        <p:spPr bwMode="auto">
          <a:xfrm>
            <a:off x="3996689" y="3389230"/>
            <a:ext cx="1512168" cy="155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495644-F004-9E4B-9EBE-1931D7EAD897}"/>
              </a:ext>
            </a:extLst>
          </p:cNvPr>
          <p:cNvSpPr/>
          <p:nvPr/>
        </p:nvSpPr>
        <p:spPr>
          <a:xfrm>
            <a:off x="6050429" y="3531516"/>
            <a:ext cx="293407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단어들이 너무 많아서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중심 단어와 나머지 단어들을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내적하고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exponential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취하고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…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전부 다 계산하기 너무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힘든데ㅠㅠ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보통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10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만개 안팎으로 전체 단어가 주어짐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…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조금만 따로 계산해볼까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?</a:t>
            </a:r>
            <a:endParaRPr lang="ko-KR" altLang="en-US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583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/>
          <p:cNvSpPr txBox="1">
            <a:spLocks/>
          </p:cNvSpPr>
          <p:nvPr/>
        </p:nvSpPr>
        <p:spPr>
          <a:xfrm>
            <a:off x="190379" y="2967794"/>
            <a:ext cx="2103451" cy="19842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Negative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Sampling</a:t>
            </a:r>
          </a:p>
        </p:txBody>
      </p:sp>
      <p:sp>
        <p:nvSpPr>
          <p:cNvPr id="14" name="Text Placeholder 13"/>
          <p:cNvSpPr txBox="1">
            <a:spLocks/>
          </p:cNvSpPr>
          <p:nvPr/>
        </p:nvSpPr>
        <p:spPr>
          <a:xfrm>
            <a:off x="186827" y="2571750"/>
            <a:ext cx="2189605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858" y="3444230"/>
            <a:ext cx="2189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Diamond 5">
            <a:extLst>
              <a:ext uri="{FF2B5EF4-FFF2-40B4-BE49-F238E27FC236}">
                <a16:creationId xmlns:a16="http://schemas.microsoft.com/office/drawing/2014/main" id="{F4817615-C6AB-824B-AAB4-0D4D953278C1}"/>
              </a:ext>
            </a:extLst>
          </p:cNvPr>
          <p:cNvSpPr/>
          <p:nvPr/>
        </p:nvSpPr>
        <p:spPr>
          <a:xfrm>
            <a:off x="2980630" y="3005516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Isosceles Triangle 57">
            <a:extLst>
              <a:ext uri="{FF2B5EF4-FFF2-40B4-BE49-F238E27FC236}">
                <a16:creationId xmlns:a16="http://schemas.microsoft.com/office/drawing/2014/main" id="{6B8CF2F9-A62B-514F-839F-C0A3DF23718F}"/>
              </a:ext>
            </a:extLst>
          </p:cNvPr>
          <p:cNvSpPr/>
          <p:nvPr/>
        </p:nvSpPr>
        <p:spPr>
          <a:xfrm rot="1578820">
            <a:off x="1165329" y="1300122"/>
            <a:ext cx="232599" cy="72007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Picture 2" descr="Pick Recruitment Selection Select Man Hr Employee Svg Png Icon Free  Download (#458523) - OnlineWebFonts.COM">
            <a:extLst>
              <a:ext uri="{FF2B5EF4-FFF2-40B4-BE49-F238E27FC236}">
                <a16:creationId xmlns:a16="http://schemas.microsoft.com/office/drawing/2014/main" id="{B163CBF3-0A26-7B40-B17C-666C8336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11510"/>
            <a:ext cx="2220261" cy="19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80FE71-8316-C14D-8CBE-16B225B3C450}"/>
              </a:ext>
            </a:extLst>
          </p:cNvPr>
          <p:cNvSpPr txBox="1"/>
          <p:nvPr/>
        </p:nvSpPr>
        <p:spPr>
          <a:xfrm>
            <a:off x="3252045" y="3101751"/>
            <a:ext cx="393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일부 단어만 뽑아서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softmax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계산하고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r>
              <a:rPr lang="ko-KR" altLang="en-US" sz="16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정규화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해주는 방식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</a:p>
        </p:txBody>
      </p: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3F863B7E-8DF7-254C-9374-BFF0EA47B5A9}"/>
              </a:ext>
            </a:extLst>
          </p:cNvPr>
          <p:cNvSpPr/>
          <p:nvPr/>
        </p:nvSpPr>
        <p:spPr>
          <a:xfrm rot="16200000" flipH="1">
            <a:off x="2973263" y="3757687"/>
            <a:ext cx="372000" cy="422149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980D93-C848-044B-9196-E41AB65EB07C}"/>
              </a:ext>
            </a:extLst>
          </p:cNvPr>
          <p:cNvSpPr/>
          <p:nvPr/>
        </p:nvSpPr>
        <p:spPr>
          <a:xfrm>
            <a:off x="3394630" y="3790635"/>
            <a:ext cx="574937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그렇다면 어떤 단어들을 뽑을까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?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실제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target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으로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사용되는 단어들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필수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!, positive)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사용자가 지정한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윈도우 사이즈 내에 등장하지 않는 단어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(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EB856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negative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)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38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 idx="4294967295"/>
          </p:nvPr>
        </p:nvSpPr>
        <p:spPr>
          <a:xfrm>
            <a:off x="1619672" y="147719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Negative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Process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6" name="AutoShape 92"/>
          <p:cNvSpPr>
            <a:spLocks noChangeArrowheads="1"/>
          </p:cNvSpPr>
          <p:nvPr/>
        </p:nvSpPr>
        <p:spPr bwMode="auto">
          <a:xfrm flipH="1">
            <a:off x="2214453" y="970546"/>
            <a:ext cx="689775" cy="451733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7" name="AutoShape 92"/>
          <p:cNvSpPr>
            <a:spLocks noChangeArrowheads="1"/>
          </p:cNvSpPr>
          <p:nvPr/>
        </p:nvSpPr>
        <p:spPr bwMode="auto">
          <a:xfrm flipH="1">
            <a:off x="2214453" y="1872955"/>
            <a:ext cx="689775" cy="45173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2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8" name="AutoShape 92"/>
          <p:cNvSpPr>
            <a:spLocks noChangeArrowheads="1"/>
          </p:cNvSpPr>
          <p:nvPr/>
        </p:nvSpPr>
        <p:spPr bwMode="auto">
          <a:xfrm flipH="1">
            <a:off x="2214453" y="2775364"/>
            <a:ext cx="689775" cy="451733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9" name="AutoShape 92"/>
          <p:cNvSpPr>
            <a:spLocks noChangeArrowheads="1"/>
          </p:cNvSpPr>
          <p:nvPr/>
        </p:nvSpPr>
        <p:spPr bwMode="auto">
          <a:xfrm flipH="1">
            <a:off x="2214453" y="3677773"/>
            <a:ext cx="689775" cy="45173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4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1" name="AutoShape 92"/>
          <p:cNvSpPr>
            <a:spLocks noChangeArrowheads="1"/>
          </p:cNvSpPr>
          <p:nvPr/>
        </p:nvSpPr>
        <p:spPr bwMode="auto">
          <a:xfrm flipH="1">
            <a:off x="3356004" y="892958"/>
            <a:ext cx="4798813" cy="550428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사용자가 지정한 윈도우 확인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62" name="AutoShape 92"/>
          <p:cNvSpPr>
            <a:spLocks noChangeArrowheads="1"/>
          </p:cNvSpPr>
          <p:nvPr/>
        </p:nvSpPr>
        <p:spPr bwMode="auto">
          <a:xfrm flipH="1">
            <a:off x="3356004" y="1795367"/>
            <a:ext cx="4798813" cy="55042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AutoShape 92"/>
          <p:cNvSpPr>
            <a:spLocks noChangeArrowheads="1"/>
          </p:cNvSpPr>
          <p:nvPr/>
        </p:nvSpPr>
        <p:spPr bwMode="auto">
          <a:xfrm flipH="1">
            <a:off x="3356006" y="2697776"/>
            <a:ext cx="4798812" cy="550428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utoShape 92"/>
          <p:cNvSpPr>
            <a:spLocks noChangeArrowheads="1"/>
          </p:cNvSpPr>
          <p:nvPr/>
        </p:nvSpPr>
        <p:spPr bwMode="auto">
          <a:xfrm flipH="1">
            <a:off x="3356004" y="3600185"/>
            <a:ext cx="4798813" cy="55042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10"/>
          <p:cNvSpPr txBox="1"/>
          <p:nvPr/>
        </p:nvSpPr>
        <p:spPr bwMode="auto">
          <a:xfrm>
            <a:off x="3491880" y="1869752"/>
            <a:ext cx="4320480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등장하지 않는 단어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5~20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개 선택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73" name="TextBox 10"/>
          <p:cNvSpPr txBox="1"/>
          <p:nvPr/>
        </p:nvSpPr>
        <p:spPr bwMode="auto">
          <a:xfrm>
            <a:off x="3595170" y="2712227"/>
            <a:ext cx="4320480" cy="41857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윈도우 사이즈 내에 등장한 단어와 합치기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76" name="TextBox 10"/>
          <p:cNvSpPr txBox="1"/>
          <p:nvPr/>
        </p:nvSpPr>
        <p:spPr bwMode="auto">
          <a:xfrm>
            <a:off x="4139952" y="3677773"/>
            <a:ext cx="4320480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Softmax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함수 적용 후 확률 계산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AutoShape 92">
            <a:extLst>
              <a:ext uri="{FF2B5EF4-FFF2-40B4-BE49-F238E27FC236}">
                <a16:creationId xmlns:a16="http://schemas.microsoft.com/office/drawing/2014/main" id="{B20555E4-4242-C34E-A4FD-72AE7661737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14453" y="4443958"/>
            <a:ext cx="689775" cy="451733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5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AutoShape 92">
            <a:extLst>
              <a:ext uri="{FF2B5EF4-FFF2-40B4-BE49-F238E27FC236}">
                <a16:creationId xmlns:a16="http://schemas.microsoft.com/office/drawing/2014/main" id="{FC7A9839-EC29-3142-A159-ABA4EDFDD64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56004" y="4398440"/>
            <a:ext cx="4798812" cy="542768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7D03E5AE-EACE-974E-88E8-D903BCD9579C}"/>
              </a:ext>
            </a:extLst>
          </p:cNvPr>
          <p:cNvSpPr txBox="1"/>
          <p:nvPr/>
        </p:nvSpPr>
        <p:spPr bwMode="auto">
          <a:xfrm>
            <a:off x="3491880" y="4471629"/>
            <a:ext cx="466293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해당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25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개 단어들 대상으로만 </a:t>
            </a:r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파라미터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업데이트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20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Negative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Sampling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9846" y="4000877"/>
            <a:ext cx="1767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 Placeholder 4"/>
          <p:cNvSpPr txBox="1">
            <a:spLocks/>
          </p:cNvSpPr>
          <p:nvPr/>
        </p:nvSpPr>
        <p:spPr>
          <a:xfrm>
            <a:off x="0" y="724099"/>
            <a:ext cx="9144000" cy="2634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42276-D220-4220-B1E8-06406BBF148A}"/>
              </a:ext>
            </a:extLst>
          </p:cNvPr>
          <p:cNvSpPr txBox="1"/>
          <p:nvPr/>
        </p:nvSpPr>
        <p:spPr>
          <a:xfrm>
            <a:off x="476889" y="1400775"/>
            <a:ext cx="819022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EB856"/>
                </a:highlight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Step2.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EB856"/>
                </a:highlight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등장하지 않는 단어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EB856"/>
                </a:highlight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5~20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EB856"/>
                </a:highlight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개 선택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*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윈도우 내에 등장하지 않은 어떤 단어가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Negative Sample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로 뽑힐 확률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833CD-BF59-4837-A3ED-09BC1207FEE1}"/>
              </a:ext>
            </a:extLst>
          </p:cNvPr>
          <p:cNvSpPr txBox="1"/>
          <p:nvPr/>
        </p:nvSpPr>
        <p:spPr>
          <a:xfrm>
            <a:off x="476889" y="934570"/>
            <a:ext cx="8190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&lt;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절차 추가 설명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&gt;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4DBE65-7E02-4DB4-A04E-9F53A2134BE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1" t="-1949" r="34074" b="1"/>
          <a:stretch/>
        </p:blipFill>
        <p:spPr bwMode="auto">
          <a:xfrm>
            <a:off x="2483768" y="2808627"/>
            <a:ext cx="3701267" cy="13540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3F6BCF-4231-4A3C-BA40-9EEF96F38C78}"/>
                  </a:ext>
                </a:extLst>
              </p:cNvPr>
              <p:cNvSpPr txBox="1"/>
              <p:nvPr/>
            </p:nvSpPr>
            <p:spPr>
              <a:xfrm>
                <a:off x="949846" y="4656100"/>
                <a:ext cx="8190222" cy="40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배달의민족 도현" panose="020B0600000101010101" pitchFamily="50" charset="-127"/>
                        <a:cs typeface="Arial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배달의민족 도현" panose="020B0600000101010101" pitchFamily="50" charset="-127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도현" panose="020B0600000101010101" pitchFamily="50" charset="-127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도현" panose="020B0600000101010101" pitchFamily="50" charset="-127"/>
                                <a:cs typeface="Arial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배달의민족 도현" panose="020B0600000101010101" pitchFamily="50" charset="-127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배달의민족 도현" panose="020B0600000101010101" pitchFamily="50" charset="-127"/>
                        <a:cs typeface="Arial" pitchFamily="34" charset="0"/>
                      </a:rPr>
                      <m:t>: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배달의민족 도현" panose="020B0600000101010101" pitchFamily="50" charset="-127"/>
                        <a:cs typeface="Arial" pitchFamily="34" charset="0"/>
                      </a:rPr>
                      <m:t>𝑖</m:t>
                    </m:r>
                    <m:r>
                      <a:rPr lang="ko-KR" alt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배달의민족 도현" panose="020B0600000101010101" pitchFamily="50" charset="-127"/>
                        <a:cs typeface="Arial" pitchFamily="34" charset="0"/>
                      </a:rPr>
                      <m:t>번</m:t>
                    </m:r>
                  </m:oMath>
                </a14:m>
                <a:r>
                  <a:rPr lang="ko-KR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째 단어의 빈도</a:t>
                </a:r>
                <a:r>
                  <a:rPr lang="en-US" altLang="ko-KR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(</a:t>
                </a:r>
                <a:r>
                  <a:rPr lang="ko-KR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출현횟수</a:t>
                </a:r>
                <a:r>
                  <a:rPr lang="en-US" altLang="ko-KR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/</a:t>
                </a:r>
                <a:r>
                  <a:rPr lang="ko-KR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전체 </a:t>
                </a:r>
                <a:r>
                  <a:rPr lang="en-US" altLang="ko-KR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corpus</a:t>
                </a:r>
                <a:r>
                  <a:rPr lang="ko-KR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수</a:t>
                </a:r>
                <a:r>
                  <a:rPr lang="en-US" altLang="ko-KR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3F6BCF-4231-4A3C-BA40-9EEF96F3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46" y="4656100"/>
                <a:ext cx="8190222" cy="405945"/>
              </a:xfrm>
              <a:prstGeom prst="rect">
                <a:avLst/>
              </a:prstGeom>
              <a:blipFill>
                <a:blip r:embed="rId4"/>
                <a:stretch>
                  <a:fillRect t="-6061" r="-619" b="-2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3">
            <a:extLst>
              <a:ext uri="{FF2B5EF4-FFF2-40B4-BE49-F238E27FC236}">
                <a16:creationId xmlns:a16="http://schemas.microsoft.com/office/drawing/2014/main" id="{502A707D-E7CB-2948-AE5D-1F269989C6A9}"/>
              </a:ext>
            </a:extLst>
          </p:cNvPr>
          <p:cNvGrpSpPr/>
          <p:nvPr/>
        </p:nvGrpSpPr>
        <p:grpSpPr>
          <a:xfrm>
            <a:off x="214403" y="3070953"/>
            <a:ext cx="2240524" cy="1982353"/>
            <a:chOff x="5304922" y="1037184"/>
            <a:chExt cx="3492000" cy="3700344"/>
          </a:xfrm>
        </p:grpSpPr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0D70B3F1-E463-414A-8DC8-702F788E8886}"/>
                </a:ext>
              </a:extLst>
            </p:cNvPr>
            <p:cNvGrpSpPr/>
            <p:nvPr/>
          </p:nvGrpSpPr>
          <p:grpSpPr>
            <a:xfrm>
              <a:off x="5304922" y="3743716"/>
              <a:ext cx="3492000" cy="437610"/>
              <a:chOff x="1709238" y="4209096"/>
              <a:chExt cx="3492000" cy="437610"/>
            </a:xfrm>
          </p:grpSpPr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25B81D-3BEF-A14E-BAD9-CB202C829D90}"/>
                  </a:ext>
                </a:extLst>
              </p:cNvPr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Group 31">
                <a:extLst>
                  <a:ext uri="{FF2B5EF4-FFF2-40B4-BE49-F238E27FC236}">
                    <a16:creationId xmlns:a16="http://schemas.microsoft.com/office/drawing/2014/main" id="{AEB4A262-E8A1-594D-90B6-4802A3476F28}"/>
                  </a:ext>
                </a:extLst>
              </p:cNvPr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49" name="Rectangle 39">
                  <a:extLst>
                    <a:ext uri="{FF2B5EF4-FFF2-40B4-BE49-F238E27FC236}">
                      <a16:creationId xmlns:a16="http://schemas.microsoft.com/office/drawing/2014/main" id="{96259503-84A6-B746-B14E-921482E292AD}"/>
                    </a:ext>
                  </a:extLst>
                </p:cNvPr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Rectangle 40">
                  <a:extLst>
                    <a:ext uri="{FF2B5EF4-FFF2-40B4-BE49-F238E27FC236}">
                      <a16:creationId xmlns:a16="http://schemas.microsoft.com/office/drawing/2014/main" id="{A355714B-52AF-A245-9ACD-A6D5E7E3BC54}"/>
                    </a:ext>
                  </a:extLst>
                </p:cNvPr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Rectangle 41">
                  <a:extLst>
                    <a:ext uri="{FF2B5EF4-FFF2-40B4-BE49-F238E27FC236}">
                      <a16:creationId xmlns:a16="http://schemas.microsoft.com/office/drawing/2014/main" id="{13BDEDC5-34D2-1148-B5E4-29D356319F72}"/>
                    </a:ext>
                  </a:extLst>
                </p:cNvPr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Rectangle 42">
                  <a:extLst>
                    <a:ext uri="{FF2B5EF4-FFF2-40B4-BE49-F238E27FC236}">
                      <a16:creationId xmlns:a16="http://schemas.microsoft.com/office/drawing/2014/main" id="{13DAEFCF-BEEE-8040-AA79-8739E3D5A15F}"/>
                    </a:ext>
                  </a:extLst>
                </p:cNvPr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2" name="Group 32">
                <a:extLst>
                  <a:ext uri="{FF2B5EF4-FFF2-40B4-BE49-F238E27FC236}">
                    <a16:creationId xmlns:a16="http://schemas.microsoft.com/office/drawing/2014/main" id="{8CB5B039-BF24-E24A-A97C-CF4FAA269F68}"/>
                  </a:ext>
                </a:extLst>
              </p:cNvPr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43" name="Rectangle 33">
                  <a:extLst>
                    <a:ext uri="{FF2B5EF4-FFF2-40B4-BE49-F238E27FC236}">
                      <a16:creationId xmlns:a16="http://schemas.microsoft.com/office/drawing/2014/main" id="{6DAF97D0-5048-EB4C-BE62-9BF28572665B}"/>
                    </a:ext>
                  </a:extLst>
                </p:cNvPr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Rectangle 34">
                  <a:extLst>
                    <a:ext uri="{FF2B5EF4-FFF2-40B4-BE49-F238E27FC236}">
                      <a16:creationId xmlns:a16="http://schemas.microsoft.com/office/drawing/2014/main" id="{D0956EA2-ACCA-C346-84AE-2BF77E4F1D6F}"/>
                    </a:ext>
                  </a:extLst>
                </p:cNvPr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Rectangle 35">
                  <a:extLst>
                    <a:ext uri="{FF2B5EF4-FFF2-40B4-BE49-F238E27FC236}">
                      <a16:creationId xmlns:a16="http://schemas.microsoft.com/office/drawing/2014/main" id="{7733E36B-331C-8B43-B7ED-57292839AC05}"/>
                    </a:ext>
                  </a:extLst>
                </p:cNvPr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Rectangle 36">
                  <a:extLst>
                    <a:ext uri="{FF2B5EF4-FFF2-40B4-BE49-F238E27FC236}">
                      <a16:creationId xmlns:a16="http://schemas.microsoft.com/office/drawing/2014/main" id="{4B9E066A-3A58-F542-8E84-D38C4D4B4704}"/>
                    </a:ext>
                  </a:extLst>
                </p:cNvPr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Rectangle 37">
                  <a:extLst>
                    <a:ext uri="{FF2B5EF4-FFF2-40B4-BE49-F238E27FC236}">
                      <a16:creationId xmlns:a16="http://schemas.microsoft.com/office/drawing/2014/main" id="{F209BC1F-FA25-054D-85C1-992938E0F410}"/>
                    </a:ext>
                  </a:extLst>
                </p:cNvPr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Rectangle 38">
                  <a:extLst>
                    <a:ext uri="{FF2B5EF4-FFF2-40B4-BE49-F238E27FC236}">
                      <a16:creationId xmlns:a16="http://schemas.microsoft.com/office/drawing/2014/main" id="{675F33E9-EE5A-5D45-A1EF-B846BC104789}"/>
                    </a:ext>
                  </a:extLst>
                </p:cNvPr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288E63D0-BBC9-FA40-BBCF-02B891B2DC09}"/>
                </a:ext>
              </a:extLst>
            </p:cNvPr>
            <p:cNvGrpSpPr/>
            <p:nvPr/>
          </p:nvGrpSpPr>
          <p:grpSpPr>
            <a:xfrm flipH="1">
              <a:off x="5304922" y="4299918"/>
              <a:ext cx="3492000" cy="437610"/>
              <a:chOff x="1709238" y="4209096"/>
              <a:chExt cx="3492000" cy="437610"/>
            </a:xfrm>
          </p:grpSpPr>
          <p:sp>
            <p:nvSpPr>
              <p:cNvPr id="27" name="Rectangle 17">
                <a:extLst>
                  <a:ext uri="{FF2B5EF4-FFF2-40B4-BE49-F238E27FC236}">
                    <a16:creationId xmlns:a16="http://schemas.microsoft.com/office/drawing/2014/main" id="{F48CBB02-9234-3B4F-92FA-F25AF39DCCAA}"/>
                  </a:ext>
                </a:extLst>
              </p:cNvPr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Group 18">
                <a:extLst>
                  <a:ext uri="{FF2B5EF4-FFF2-40B4-BE49-F238E27FC236}">
                    <a16:creationId xmlns:a16="http://schemas.microsoft.com/office/drawing/2014/main" id="{820863F8-4570-5649-950E-2F8AC0F47853}"/>
                  </a:ext>
                </a:extLst>
              </p:cNvPr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36" name="Rectangle 26">
                  <a:extLst>
                    <a:ext uri="{FF2B5EF4-FFF2-40B4-BE49-F238E27FC236}">
                      <a16:creationId xmlns:a16="http://schemas.microsoft.com/office/drawing/2014/main" id="{3D0B7E23-9658-494C-967B-F13929CFB8FD}"/>
                    </a:ext>
                  </a:extLst>
                </p:cNvPr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Rectangle 27">
                  <a:extLst>
                    <a:ext uri="{FF2B5EF4-FFF2-40B4-BE49-F238E27FC236}">
                      <a16:creationId xmlns:a16="http://schemas.microsoft.com/office/drawing/2014/main" id="{0F234008-E8B8-654E-9DCA-A99C85F93C68}"/>
                    </a:ext>
                  </a:extLst>
                </p:cNvPr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Rectangle 28">
                  <a:extLst>
                    <a:ext uri="{FF2B5EF4-FFF2-40B4-BE49-F238E27FC236}">
                      <a16:creationId xmlns:a16="http://schemas.microsoft.com/office/drawing/2014/main" id="{F761C26B-1C9E-D348-B64A-E8D79B482AA1}"/>
                    </a:ext>
                  </a:extLst>
                </p:cNvPr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Rectangle 29">
                  <a:extLst>
                    <a:ext uri="{FF2B5EF4-FFF2-40B4-BE49-F238E27FC236}">
                      <a16:creationId xmlns:a16="http://schemas.microsoft.com/office/drawing/2014/main" id="{8299DC45-32C9-554B-8165-3B8A81278A81}"/>
                    </a:ext>
                  </a:extLst>
                </p:cNvPr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438071C9-AED4-324E-8049-B75C3D014B1F}"/>
                  </a:ext>
                </a:extLst>
              </p:cNvPr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30" name="Rectangle 20">
                  <a:extLst>
                    <a:ext uri="{FF2B5EF4-FFF2-40B4-BE49-F238E27FC236}">
                      <a16:creationId xmlns:a16="http://schemas.microsoft.com/office/drawing/2014/main" id="{35507DCA-42A0-D04B-A2E2-81BA7452411D}"/>
                    </a:ext>
                  </a:extLst>
                </p:cNvPr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Rectangle 21">
                  <a:extLst>
                    <a:ext uri="{FF2B5EF4-FFF2-40B4-BE49-F238E27FC236}">
                      <a16:creationId xmlns:a16="http://schemas.microsoft.com/office/drawing/2014/main" id="{774C403B-AB59-C445-961F-3FB759ED4DDE}"/>
                    </a:ext>
                  </a:extLst>
                </p:cNvPr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Rectangle 22">
                  <a:extLst>
                    <a:ext uri="{FF2B5EF4-FFF2-40B4-BE49-F238E27FC236}">
                      <a16:creationId xmlns:a16="http://schemas.microsoft.com/office/drawing/2014/main" id="{85AC56C7-CC5B-7747-8837-44AE33DAC4D7}"/>
                    </a:ext>
                  </a:extLst>
                </p:cNvPr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Rectangle 23">
                  <a:extLst>
                    <a:ext uri="{FF2B5EF4-FFF2-40B4-BE49-F238E27FC236}">
                      <a16:creationId xmlns:a16="http://schemas.microsoft.com/office/drawing/2014/main" id="{846EDE9C-94A3-3949-99FE-1C7623D42128}"/>
                    </a:ext>
                  </a:extLst>
                </p:cNvPr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Rectangle 24">
                  <a:extLst>
                    <a:ext uri="{FF2B5EF4-FFF2-40B4-BE49-F238E27FC236}">
                      <a16:creationId xmlns:a16="http://schemas.microsoft.com/office/drawing/2014/main" id="{1ABA1E0B-F396-E84C-9F50-DEBB5F61BC74}"/>
                    </a:ext>
                  </a:extLst>
                </p:cNvPr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Rectangle 25">
                  <a:extLst>
                    <a:ext uri="{FF2B5EF4-FFF2-40B4-BE49-F238E27FC236}">
                      <a16:creationId xmlns:a16="http://schemas.microsoft.com/office/drawing/2014/main" id="{A931761F-591A-5A4E-A41E-95AB4584961F}"/>
                    </a:ext>
                  </a:extLst>
                </p:cNvPr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AA952548-93E8-8648-A478-E42E57A96573}"/>
                </a:ext>
              </a:extLst>
            </p:cNvPr>
            <p:cNvGrpSpPr/>
            <p:nvPr/>
          </p:nvGrpSpPr>
          <p:grpSpPr>
            <a:xfrm>
              <a:off x="6272654" y="1875857"/>
              <a:ext cx="720080" cy="720080"/>
              <a:chOff x="6272654" y="1875857"/>
              <a:chExt cx="720080" cy="720080"/>
            </a:xfrm>
          </p:grpSpPr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D51CDC8F-D378-7F49-BBF4-F52FA8531CBC}"/>
                  </a:ext>
                </a:extLst>
              </p:cNvPr>
              <p:cNvSpPr/>
              <p:nvPr/>
            </p:nvSpPr>
            <p:spPr>
              <a:xfrm>
                <a:off x="6272654" y="1875857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Parallelogram 5">
                <a:extLst>
                  <a:ext uri="{FF2B5EF4-FFF2-40B4-BE49-F238E27FC236}">
                    <a16:creationId xmlns:a16="http://schemas.microsoft.com/office/drawing/2014/main" id="{877A6E29-017A-3548-9853-84519A709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91715" y="1978487"/>
                <a:ext cx="481958" cy="481904"/>
              </a:xfrm>
              <a:custGeom>
                <a:avLst/>
                <a:gdLst/>
                <a:ahLst/>
                <a:cxnLst/>
                <a:rect l="l" t="t" r="r" b="b"/>
                <a:pathLst>
                  <a:path w="848270" h="868857">
                    <a:moveTo>
                      <a:pt x="424135" y="189887"/>
                    </a:moveTo>
                    <a:lnTo>
                      <a:pt x="297766" y="526729"/>
                    </a:lnTo>
                    <a:lnTo>
                      <a:pt x="550505" y="526729"/>
                    </a:lnTo>
                    <a:close/>
                    <a:moveTo>
                      <a:pt x="325960" y="0"/>
                    </a:moveTo>
                    <a:lnTo>
                      <a:pt x="352897" y="0"/>
                    </a:lnTo>
                    <a:lnTo>
                      <a:pt x="495373" y="0"/>
                    </a:lnTo>
                    <a:lnTo>
                      <a:pt x="522310" y="0"/>
                    </a:lnTo>
                    <a:lnTo>
                      <a:pt x="848270" y="868857"/>
                    </a:lnTo>
                    <a:lnTo>
                      <a:pt x="678857" y="868857"/>
                    </a:lnTo>
                    <a:lnTo>
                      <a:pt x="604960" y="671883"/>
                    </a:lnTo>
                    <a:lnTo>
                      <a:pt x="243310" y="671883"/>
                    </a:lnTo>
                    <a:lnTo>
                      <a:pt x="169413" y="868857"/>
                    </a:lnTo>
                    <a:lnTo>
                      <a:pt x="0" y="8688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Group 7">
              <a:extLst>
                <a:ext uri="{FF2B5EF4-FFF2-40B4-BE49-F238E27FC236}">
                  <a16:creationId xmlns:a16="http://schemas.microsoft.com/office/drawing/2014/main" id="{EDF98853-564A-6E40-9E2F-5D52F668EFC1}"/>
                </a:ext>
              </a:extLst>
            </p:cNvPr>
            <p:cNvGrpSpPr/>
            <p:nvPr/>
          </p:nvGrpSpPr>
          <p:grpSpPr>
            <a:xfrm>
              <a:off x="7109110" y="1875857"/>
              <a:ext cx="720080" cy="720080"/>
              <a:chOff x="7109110" y="1875857"/>
              <a:chExt cx="720080" cy="720080"/>
            </a:xfrm>
          </p:grpSpPr>
          <p:sp>
            <p:nvSpPr>
              <p:cNvPr id="22" name="Rectangle 13">
                <a:extLst>
                  <a:ext uri="{FF2B5EF4-FFF2-40B4-BE49-F238E27FC236}">
                    <a16:creationId xmlns:a16="http://schemas.microsoft.com/office/drawing/2014/main" id="{550C82B6-BFDB-9E46-B230-DBA3A1D267C6}"/>
                  </a:ext>
                </a:extLst>
              </p:cNvPr>
              <p:cNvSpPr/>
              <p:nvPr/>
            </p:nvSpPr>
            <p:spPr>
              <a:xfrm>
                <a:off x="7109110" y="1875857"/>
                <a:ext cx="720080" cy="72008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AE113CBE-69E7-7841-8CD3-FD0023CD26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67746" y="1994945"/>
                <a:ext cx="402809" cy="481904"/>
              </a:xfrm>
              <a:custGeom>
                <a:avLst/>
                <a:gdLst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174101 w 728932"/>
                  <a:gd name="connsiteY5" fmla="*/ 488630 h 872065"/>
                  <a:gd name="connsiteX6" fmla="*/ 174101 w 728932"/>
                  <a:gd name="connsiteY6" fmla="*/ 140965 h 872065"/>
                  <a:gd name="connsiteX7" fmla="*/ 174101 w 728932"/>
                  <a:gd name="connsiteY7" fmla="*/ 347665 h 872065"/>
                  <a:gd name="connsiteX8" fmla="*/ 431276 w 728932"/>
                  <a:gd name="connsiteY8" fmla="*/ 347665 h 872065"/>
                  <a:gd name="connsiteX9" fmla="*/ 431276 w 728932"/>
                  <a:gd name="connsiteY9" fmla="*/ 345754 h 872065"/>
                  <a:gd name="connsiteX10" fmla="*/ 517000 w 728932"/>
                  <a:gd name="connsiteY10" fmla="*/ 243359 h 872065"/>
                  <a:gd name="connsiteX11" fmla="*/ 433656 w 728932"/>
                  <a:gd name="connsiteY11" fmla="*/ 148109 h 872065"/>
                  <a:gd name="connsiteX12" fmla="*/ 174101 w 728932"/>
                  <a:gd name="connsiteY12" fmla="*/ 140965 h 872065"/>
                  <a:gd name="connsiteX13" fmla="*/ 0 w 728932"/>
                  <a:gd name="connsiteY13" fmla="*/ 0 h 872065"/>
                  <a:gd name="connsiteX14" fmla="*/ 127816 w 728932"/>
                  <a:gd name="connsiteY14" fmla="*/ 0 h 872065"/>
                  <a:gd name="connsiteX15" fmla="*/ 174101 w 728932"/>
                  <a:gd name="connsiteY15" fmla="*/ 0 h 872065"/>
                  <a:gd name="connsiteX16" fmla="*/ 447945 w 728932"/>
                  <a:gd name="connsiteY16" fmla="*/ 0 h 872065"/>
                  <a:gd name="connsiteX17" fmla="*/ 447945 w 728932"/>
                  <a:gd name="connsiteY17" fmla="*/ 1732 h 872065"/>
                  <a:gd name="connsiteX18" fmla="*/ 683688 w 728932"/>
                  <a:gd name="connsiteY18" fmla="*/ 179066 h 872065"/>
                  <a:gd name="connsiteX19" fmla="*/ 559863 w 728932"/>
                  <a:gd name="connsiteY19" fmla="*/ 407666 h 872065"/>
                  <a:gd name="connsiteX20" fmla="*/ 728932 w 728932"/>
                  <a:gd name="connsiteY20" fmla="*/ 633885 h 872065"/>
                  <a:gd name="connsiteX21" fmla="*/ 433657 w 728932"/>
                  <a:gd name="connsiteY21" fmla="*/ 872010 h 872065"/>
                  <a:gd name="connsiteX22" fmla="*/ 433776 w 728932"/>
                  <a:gd name="connsiteY22" fmla="*/ 869628 h 872065"/>
                  <a:gd name="connsiteX23" fmla="*/ 174101 w 728932"/>
                  <a:gd name="connsiteY23" fmla="*/ 869628 h 872065"/>
                  <a:gd name="connsiteX24" fmla="*/ 127816 w 728932"/>
                  <a:gd name="connsiteY24" fmla="*/ 869628 h 872065"/>
                  <a:gd name="connsiteX25" fmla="*/ 0 w 728932"/>
                  <a:gd name="connsiteY25" fmla="*/ 869628 h 872065"/>
                  <a:gd name="connsiteX26" fmla="*/ 0 w 728932"/>
                  <a:gd name="connsiteY26" fmla="*/ 0 h 87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8932" h="872065">
                    <a:moveTo>
                      <a:pt x="174101" y="488630"/>
                    </a:moveTo>
                    <a:lnTo>
                      <a:pt x="174101" y="728663"/>
                    </a:lnTo>
                    <a:lnTo>
                      <a:pt x="442406" y="728663"/>
                    </a:lnTo>
                    <a:cubicBezTo>
                      <a:pt x="511257" y="715167"/>
                      <a:pt x="549532" y="684907"/>
                      <a:pt x="547956" y="612454"/>
                    </a:cubicBezTo>
                    <a:cubicBezTo>
                      <a:pt x="543194" y="552923"/>
                      <a:pt x="538432" y="510060"/>
                      <a:pt x="431276" y="493391"/>
                    </a:cubicBezTo>
                    <a:lnTo>
                      <a:pt x="174101" y="488630"/>
                    </a:lnTo>
                    <a:close/>
                    <a:moveTo>
                      <a:pt x="174101" y="140965"/>
                    </a:moveTo>
                    <a:lnTo>
                      <a:pt x="174101" y="347665"/>
                    </a:lnTo>
                    <a:lnTo>
                      <a:pt x="431276" y="347665"/>
                    </a:lnTo>
                    <a:lnTo>
                      <a:pt x="431276" y="345754"/>
                    </a:lnTo>
                    <a:cubicBezTo>
                      <a:pt x="474139" y="322735"/>
                      <a:pt x="514619" y="311622"/>
                      <a:pt x="517000" y="243359"/>
                    </a:cubicBezTo>
                    <a:cubicBezTo>
                      <a:pt x="517000" y="202878"/>
                      <a:pt x="502713" y="157634"/>
                      <a:pt x="433656" y="148109"/>
                    </a:cubicBezTo>
                    <a:cubicBezTo>
                      <a:pt x="366981" y="140568"/>
                      <a:pt x="274510" y="141043"/>
                      <a:pt x="174101" y="140965"/>
                    </a:cubicBezTo>
                    <a:close/>
                    <a:moveTo>
                      <a:pt x="0" y="0"/>
                    </a:moveTo>
                    <a:lnTo>
                      <a:pt x="127816" y="0"/>
                    </a:lnTo>
                    <a:lnTo>
                      <a:pt x="174101" y="0"/>
                    </a:lnTo>
                    <a:lnTo>
                      <a:pt x="447945" y="0"/>
                    </a:lnTo>
                    <a:lnTo>
                      <a:pt x="447945" y="1732"/>
                    </a:lnTo>
                    <a:cubicBezTo>
                      <a:pt x="634795" y="8775"/>
                      <a:pt x="679801" y="148746"/>
                      <a:pt x="683688" y="179066"/>
                    </a:cubicBezTo>
                    <a:cubicBezTo>
                      <a:pt x="689245" y="333848"/>
                      <a:pt x="620981" y="374328"/>
                      <a:pt x="559863" y="407666"/>
                    </a:cubicBezTo>
                    <a:cubicBezTo>
                      <a:pt x="663844" y="433066"/>
                      <a:pt x="727345" y="515617"/>
                      <a:pt x="728932" y="633885"/>
                    </a:cubicBezTo>
                    <a:cubicBezTo>
                      <a:pt x="720200" y="800572"/>
                      <a:pt x="594788" y="874392"/>
                      <a:pt x="433657" y="872010"/>
                    </a:cubicBezTo>
                    <a:cubicBezTo>
                      <a:pt x="433697" y="871216"/>
                      <a:pt x="433736" y="870422"/>
                      <a:pt x="433776" y="869628"/>
                    </a:cubicBezTo>
                    <a:lnTo>
                      <a:pt x="174101" y="869628"/>
                    </a:lnTo>
                    <a:lnTo>
                      <a:pt x="127816" y="869628"/>
                    </a:lnTo>
                    <a:lnTo>
                      <a:pt x="0" y="8696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CB38C221-29A1-F646-8AAE-832063B03704}"/>
                </a:ext>
              </a:extLst>
            </p:cNvPr>
            <p:cNvGrpSpPr/>
            <p:nvPr/>
          </p:nvGrpSpPr>
          <p:grpSpPr>
            <a:xfrm>
              <a:off x="6690882" y="1037184"/>
              <a:ext cx="720080" cy="720080"/>
              <a:chOff x="6690882" y="1037184"/>
              <a:chExt cx="720080" cy="720080"/>
            </a:xfrm>
          </p:grpSpPr>
          <p:sp>
            <p:nvSpPr>
              <p:cNvPr id="19" name="Rectangle 11">
                <a:extLst>
                  <a:ext uri="{FF2B5EF4-FFF2-40B4-BE49-F238E27FC236}">
                    <a16:creationId xmlns:a16="http://schemas.microsoft.com/office/drawing/2014/main" id="{AD75D29B-6353-7C4C-AF99-B0C5A27F0AA2}"/>
                  </a:ext>
                </a:extLst>
              </p:cNvPr>
              <p:cNvSpPr/>
              <p:nvPr/>
            </p:nvSpPr>
            <p:spPr>
              <a:xfrm>
                <a:off x="6690882" y="1037184"/>
                <a:ext cx="720080" cy="72008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Block Arc 12">
                <a:extLst>
                  <a:ext uri="{FF2B5EF4-FFF2-40B4-BE49-F238E27FC236}">
                    <a16:creationId xmlns:a16="http://schemas.microsoft.com/office/drawing/2014/main" id="{BD6CC5AD-FC5C-7B40-973F-A504B90C96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42201" y="1156272"/>
                <a:ext cx="417443" cy="481904"/>
              </a:xfrm>
              <a:prstGeom prst="blockArc">
                <a:avLst>
                  <a:gd name="adj1" fmla="val 1756726"/>
                  <a:gd name="adj2" fmla="val 19889488"/>
                  <a:gd name="adj3" fmla="val 2277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Round Same Side Corner Rectangle 51">
              <a:extLst>
                <a:ext uri="{FF2B5EF4-FFF2-40B4-BE49-F238E27FC236}">
                  <a16:creationId xmlns:a16="http://schemas.microsoft.com/office/drawing/2014/main" id="{9483DA39-2A65-C54E-BF81-A7DC5C8220E0}"/>
                </a:ext>
              </a:extLst>
            </p:cNvPr>
            <p:cNvSpPr/>
            <p:nvPr/>
          </p:nvSpPr>
          <p:spPr>
            <a:xfrm rot="5400000">
              <a:off x="6852922" y="1652530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8" name="Round Same Side Corner Rectangle 51">
              <a:extLst>
                <a:ext uri="{FF2B5EF4-FFF2-40B4-BE49-F238E27FC236}">
                  <a16:creationId xmlns:a16="http://schemas.microsoft.com/office/drawing/2014/main" id="{A9C7C229-521C-4140-AA5B-FF59460307DA}"/>
                </a:ext>
              </a:extLst>
            </p:cNvPr>
            <p:cNvSpPr/>
            <p:nvPr/>
          </p:nvSpPr>
          <p:spPr>
            <a:xfrm rot="16200000">
              <a:off x="6852922" y="2167123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009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pecies Co-occurrence | Savanna and grassland biogeography">
            <a:extLst>
              <a:ext uri="{FF2B5EF4-FFF2-40B4-BE49-F238E27FC236}">
                <a16:creationId xmlns:a16="http://schemas.microsoft.com/office/drawing/2014/main" id="{59E835BC-10E8-4EE8-85F3-43D035D62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/>
          <a:stretch/>
        </p:blipFill>
        <p:spPr bwMode="auto">
          <a:xfrm>
            <a:off x="2907201" y="1108403"/>
            <a:ext cx="3329599" cy="245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Co-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occurunce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 Placeholder 4"/>
          <p:cNvSpPr txBox="1">
            <a:spLocks/>
          </p:cNvSpPr>
          <p:nvPr/>
        </p:nvSpPr>
        <p:spPr>
          <a:xfrm>
            <a:off x="0" y="724099"/>
            <a:ext cx="9144000" cy="2634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번역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)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공기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동시 등장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동시 출현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D72F-EADA-4AEB-A05B-13E2E34957DC}"/>
              </a:ext>
            </a:extLst>
          </p:cNvPr>
          <p:cNvSpPr txBox="1"/>
          <p:nvPr/>
        </p:nvSpPr>
        <p:spPr>
          <a:xfrm>
            <a:off x="827584" y="3604617"/>
            <a:ext cx="761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두 개 이상의 어휘가 일정한 범위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(range)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혹은 거리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(distance)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내에서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EB856"/>
                </a:highlight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함께 출현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하는 현상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34731F-637F-42C6-AD34-59247F66E59E}"/>
              </a:ext>
            </a:extLst>
          </p:cNvPr>
          <p:cNvSpPr txBox="1"/>
          <p:nvPr/>
        </p:nvSpPr>
        <p:spPr>
          <a:xfrm>
            <a:off x="1382167" y="4558725"/>
            <a:ext cx="7761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*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여기서 어휘는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단어뿐만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아니라 형태소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합성어 등처럼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의미를 부여할 수 있는 다른 언어 단위로 대체될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0481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974"/>
            <a:ext cx="9144000" cy="776530"/>
          </a:xfrm>
        </p:spPr>
        <p:txBody>
          <a:bodyPr/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Co-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Occurrence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 rot="16200000">
            <a:off x="-266851" y="3015311"/>
            <a:ext cx="3647152" cy="648072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entagon 7"/>
          <p:cNvSpPr/>
          <p:nvPr/>
        </p:nvSpPr>
        <p:spPr>
          <a:xfrm rot="16200000">
            <a:off x="1264209" y="3553012"/>
            <a:ext cx="2571750" cy="64807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ed Rectangle 7"/>
          <p:cNvSpPr/>
          <p:nvPr/>
        </p:nvSpPr>
        <p:spPr>
          <a:xfrm>
            <a:off x="2879709" y="4525590"/>
            <a:ext cx="339722" cy="29317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ounded Rectangle 27"/>
          <p:cNvSpPr/>
          <p:nvPr/>
        </p:nvSpPr>
        <p:spPr>
          <a:xfrm>
            <a:off x="3396501" y="4465403"/>
            <a:ext cx="289951" cy="22272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9"/>
          <p:cNvSpPr/>
          <p:nvPr/>
        </p:nvSpPr>
        <p:spPr>
          <a:xfrm>
            <a:off x="908997" y="4454805"/>
            <a:ext cx="260571" cy="24391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>
            <a:off x="1863714" y="4475314"/>
            <a:ext cx="307882" cy="3104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84923" y="1317310"/>
            <a:ext cx="594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왜 중요할까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?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“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비슷한 맥락에 등장하는 단어들은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유사한 의미를 지니는 경향이 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.”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cxnSp>
        <p:nvCxnSpPr>
          <p:cNvPr id="41" name="Straight Arrow Connector 40"/>
          <p:cNvCxnSpPr>
            <a:cxnSpLocks/>
            <a:stCxn id="8" idx="3"/>
          </p:cNvCxnSpPr>
          <p:nvPr/>
        </p:nvCxnSpPr>
        <p:spPr>
          <a:xfrm flipV="1">
            <a:off x="2550084" y="2571751"/>
            <a:ext cx="1834839" cy="19422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7" idx="3"/>
          </p:cNvCxnSpPr>
          <p:nvPr/>
        </p:nvCxnSpPr>
        <p:spPr>
          <a:xfrm>
            <a:off x="1556725" y="1515771"/>
            <a:ext cx="2858910" cy="40864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A4C360-42B2-5943-B2F7-3178884387E4}"/>
              </a:ext>
            </a:extLst>
          </p:cNvPr>
          <p:cNvSpPr txBox="1"/>
          <p:nvPr/>
        </p:nvSpPr>
        <p:spPr>
          <a:xfrm>
            <a:off x="4541211" y="2446666"/>
            <a:ext cx="508362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두 가지 수집 방법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endParaRPr kumimoji="1" lang="en-US" altLang="ko-KR" sz="1600" b="1" dirty="0">
              <a:solidFill>
                <a:schemeClr val="tx2">
                  <a:lumMod val="75000"/>
                </a:schemeClr>
              </a:solidFill>
              <a:latin typeface="Nanum Gothic" panose="020D0604000000000000" pitchFamily="34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윈도우 기반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품사와 의미 정보를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얻을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2.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전체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단어문서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기반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일반적인 주제를 추출할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: ex) Latent Semantic Analysis</a:t>
            </a:r>
          </a:p>
          <a:p>
            <a:endParaRPr kumimoji="1" lang="ko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79CDB43-6FE0-A240-B100-95C1082E49E9}"/>
              </a:ext>
            </a:extLst>
          </p:cNvPr>
          <p:cNvSpPr/>
          <p:nvPr/>
        </p:nvSpPr>
        <p:spPr>
          <a:xfrm>
            <a:off x="1349524" y="4525590"/>
            <a:ext cx="431266" cy="35961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7E310E54-B4C2-7445-BBE1-5DE14F907451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2311535" y="4495109"/>
            <a:ext cx="423986" cy="42752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2DC06F1-E22F-492E-B2A0-B7E962A192D3}"/>
              </a:ext>
            </a:extLst>
          </p:cNvPr>
          <p:cNvSpPr/>
          <p:nvPr/>
        </p:nvSpPr>
        <p:spPr>
          <a:xfrm>
            <a:off x="2689681" y="819601"/>
            <a:ext cx="936104" cy="488215"/>
          </a:xfrm>
          <a:prstGeom prst="round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1. Co-occurrence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Matrix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A0FFB3A-B4CC-4D2E-86A2-BC97AF07B689}"/>
              </a:ext>
            </a:extLst>
          </p:cNvPr>
          <p:cNvSpPr/>
          <p:nvPr/>
        </p:nvSpPr>
        <p:spPr>
          <a:xfrm>
            <a:off x="2689681" y="1307816"/>
            <a:ext cx="936104" cy="429416"/>
          </a:xfrm>
          <a:prstGeom prst="round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6F2A7-A8E9-401E-982A-81420A9BA868}"/>
              </a:ext>
            </a:extLst>
          </p:cNvPr>
          <p:cNvSpPr txBox="1"/>
          <p:nvPr/>
        </p:nvSpPr>
        <p:spPr>
          <a:xfrm>
            <a:off x="2699792" y="819601"/>
            <a:ext cx="3950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I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like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deep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learning.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I like NLP.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I enjoy flying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EA5C4-E1E3-43A3-8DCD-3565A724F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16" y="2323546"/>
            <a:ext cx="5981720" cy="28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0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4788024" y="2233401"/>
            <a:ext cx="6232499" cy="5760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어떻게 하면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panose="020D0604000000000000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컴퓨터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에서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panose="020D0604000000000000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단어의 의미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를</a:t>
            </a:r>
            <a:r>
              <a:rPr lang="ko-KR" alt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3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anum Gothic" panose="020D0604000000000000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4000" b="1" i="1" u="sng" dirty="0">
                <a:solidFill>
                  <a:schemeClr val="accent1">
                    <a:lumMod val="75000"/>
                  </a:schemeClr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잘</a:t>
            </a:r>
            <a:endParaRPr lang="en-US" altLang="ko-KR" sz="4000" b="1" i="1" u="sng" dirty="0">
              <a:solidFill>
                <a:schemeClr val="accent1">
                  <a:lumMod val="75000"/>
                </a:schemeClr>
              </a:solidFill>
              <a:latin typeface="+mj-lt"/>
              <a:ea typeface="Nanum Gothic" panose="020D0604000000000000" pitchFamily="34" charset="-127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표현할 수 있을까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panose="020D0604000000000000" pitchFamily="34" charset="-127"/>
                <a:cs typeface="Arial" pitchFamily="34" charset="0"/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414918-FF51-4C34-A9D6-E6539ECEA5E3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616019" y="1261434"/>
            <a:ext cx="2520000" cy="2520000"/>
          </a:xfrm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69C255-6E78-4246-8437-64A7705E1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7" t="3996" r="28862" b="12287"/>
          <a:stretch/>
        </p:blipFill>
        <p:spPr>
          <a:xfrm>
            <a:off x="1555933" y="1201347"/>
            <a:ext cx="2640171" cy="26401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586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1. Co-occurrence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Matrix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6F2A7-A8E9-401E-982A-81420A9BA868}"/>
              </a:ext>
            </a:extLst>
          </p:cNvPr>
          <p:cNvSpPr txBox="1"/>
          <p:nvPr/>
        </p:nvSpPr>
        <p:spPr>
          <a:xfrm>
            <a:off x="863588" y="3252743"/>
            <a:ext cx="7416824" cy="138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단점</a:t>
            </a:r>
            <a:r>
              <a:rPr lang="en-US" altLang="ko-KR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1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단어가 많아지면 벡터가 길어진다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단점</a:t>
            </a:r>
            <a:r>
              <a:rPr lang="en-US" altLang="ko-KR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2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 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이 너무 많다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 (sparsity issue)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=&gt; SVD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로 약간의 차원 축소 가능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EA5C4-E1E3-43A3-8DCD-3565A724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930" y="1002931"/>
            <a:ext cx="4276839" cy="2016224"/>
          </a:xfrm>
          <a:prstGeom prst="rect">
            <a:avLst/>
          </a:prstGeom>
        </p:spPr>
      </p:pic>
      <p:sp>
        <p:nvSpPr>
          <p:cNvPr id="5" name="Rounded Rectangle 51">
            <a:extLst>
              <a:ext uri="{FF2B5EF4-FFF2-40B4-BE49-F238E27FC236}">
                <a16:creationId xmlns:a16="http://schemas.microsoft.com/office/drawing/2014/main" id="{EA7DC07A-91D5-8148-8EB1-32A6CBF11DFA}"/>
              </a:ext>
            </a:extLst>
          </p:cNvPr>
          <p:cNvSpPr/>
          <p:nvPr/>
        </p:nvSpPr>
        <p:spPr>
          <a:xfrm rot="16200000" flipH="1">
            <a:off x="1557382" y="3243025"/>
            <a:ext cx="543143" cy="562579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8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1. Co-occurrence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Matrix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D0F8D-19F5-4911-A9A6-DFD960A8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2" y="4155926"/>
            <a:ext cx="7596336" cy="10296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2ACBBD-FEF5-45D1-B923-64112950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46" y="677404"/>
            <a:ext cx="6858508" cy="35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2. Co-occurrence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491F27-0A3C-4A2E-A6DD-D5CE559D423F}"/>
                  </a:ext>
                </a:extLst>
              </p:cNvPr>
              <p:cNvSpPr txBox="1"/>
              <p:nvPr/>
            </p:nvSpPr>
            <p:spPr>
              <a:xfrm>
                <a:off x="-216532" y="802265"/>
                <a:ext cx="9577064" cy="1831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배달의민족 도현" panose="020B0600000101010101" pitchFamily="50" charset="-127"/>
                        <a:cs typeface="Arial" pitchFamily="34" charset="0"/>
                      </a:rPr>
                      <m:t>𝑷</m:t>
                    </m:r>
                    <m:d>
                      <m:dPr>
                        <m:ctrlPr>
                          <a:rPr lang="en-US" altLang="ko-KR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배달의민족 도현" panose="020B0600000101010101" pitchFamily="50" charset="-127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ko-KR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배달의민족 도현" panose="020B0600000101010101" pitchFamily="50" charset="-127"/>
                            <a:cs typeface="Arial" pitchFamily="34" charset="0"/>
                          </a:rPr>
                          <m:t>𝒌</m:t>
                        </m:r>
                      </m:e>
                      <m:e>
                        <m:r>
                          <a:rPr lang="en-US" altLang="ko-KR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배달의민족 도현" panose="020B0600000101010101" pitchFamily="50" charset="-127"/>
                            <a:cs typeface="Arial" pitchFamily="34" charset="0"/>
                          </a:rPr>
                          <m:t>𝒊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: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동시 등장 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행렬로부터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특정 단어 </a:t>
                </a:r>
                <a:r>
                  <a:rPr lang="en-US" altLang="ko-K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i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전체 등장 횟수를 카운트하고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특정 단어 </a:t>
                </a:r>
                <a:r>
                  <a:rPr lang="en-US" altLang="ko-K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i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가 등장했을 때 어떤 단어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k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가 등장한 횟수를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카운트하여 계산한 조건부 확률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491F27-0A3C-4A2E-A6DD-D5CE559D4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6532" y="802265"/>
                <a:ext cx="9577064" cy="1831592"/>
              </a:xfrm>
              <a:prstGeom prst="rect">
                <a:avLst/>
              </a:prstGeom>
              <a:blipFill>
                <a:blip r:embed="rId2"/>
                <a:stretch>
                  <a:fillRect b="-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1933276-1678-4D3D-B06D-2C0EBD2546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2859782"/>
            <a:ext cx="8458592" cy="21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55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2. Co-occurrence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933276-1678-4D3D-B06D-2C0EBD2546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2744" y="1131590"/>
            <a:ext cx="7738512" cy="2101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184200-E14E-4555-9405-C9D5F4C40D4F}"/>
              </a:ext>
            </a:extLst>
          </p:cNvPr>
          <p:cNvSpPr txBox="1"/>
          <p:nvPr/>
        </p:nvSpPr>
        <p:spPr>
          <a:xfrm>
            <a:off x="827584" y="3562299"/>
            <a:ext cx="7612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*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해석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solid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'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단단한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'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이라는 의미를 가졌으니까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'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증기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'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라는 의미를 가지는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steam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보다는 당연히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'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얼음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'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이라는 의미를 가지는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ice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라는 단어와 더 자주 등장할 것이다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434803-56A4-4142-84C1-0A9A0D119122}"/>
              </a:ext>
            </a:extLst>
          </p:cNvPr>
          <p:cNvSpPr/>
          <p:nvPr/>
        </p:nvSpPr>
        <p:spPr>
          <a:xfrm>
            <a:off x="4103948" y="2744759"/>
            <a:ext cx="612068" cy="488215"/>
          </a:xfrm>
          <a:prstGeom prst="round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21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2. Co-occurrence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84200-E14E-4555-9405-C9D5F4C40D4F}"/>
              </a:ext>
            </a:extLst>
          </p:cNvPr>
          <p:cNvSpPr txBox="1"/>
          <p:nvPr/>
        </p:nvSpPr>
        <p:spPr>
          <a:xfrm>
            <a:off x="827584" y="3562299"/>
            <a:ext cx="7612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*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나머지 해석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k=gas: ice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보다는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steam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과 더 자주 등장한다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k=water: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두 단어 모두와 동시 등장하는 경우가 많다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k=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fasion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두 단어 모두와 동시 등장하는 경우가 적다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24D9F4-CB81-4EAB-BFA8-C84E5FEA99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5858" y="1275607"/>
            <a:ext cx="7532285" cy="20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43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GloVe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앞의 모델들의 장점만 합쳐보자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702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3688" y="2573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 based vs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Prediction based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267664" y="1167535"/>
            <a:ext cx="2952408" cy="2988392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1516" y="1409351"/>
            <a:ext cx="2459657" cy="2566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486079" y="1167535"/>
            <a:ext cx="2952408" cy="2988392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2455" y="1409352"/>
            <a:ext cx="2459657" cy="256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501516" y="1438395"/>
            <a:ext cx="2372286" cy="2298167"/>
            <a:chOff x="1807551" y="1193773"/>
            <a:chExt cx="3023603" cy="2298167"/>
          </a:xfrm>
        </p:grpSpPr>
        <p:sp>
          <p:nvSpPr>
            <p:cNvPr id="11" name="TextBox 10"/>
            <p:cNvSpPr txBox="1"/>
            <p:nvPr/>
          </p:nvSpPr>
          <p:spPr>
            <a:xfrm>
              <a:off x="1950834" y="1552948"/>
              <a:ext cx="288032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- LSA, TF-IDF,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etc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장점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학습 속도가 빠르다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전체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corpus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를 모두 활용한다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단점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Analogy task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성능이 좋지 않다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07551" y="1193773"/>
              <a:ext cx="288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C00000"/>
                  </a:solidFill>
                  <a:cs typeface="Arial" pitchFamily="34" charset="0"/>
                </a:rPr>
                <a:t>Count based model</a:t>
              </a:r>
              <a:endParaRPr lang="ko-KR" altLang="en-US" sz="1600" b="1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18828" y="1438395"/>
            <a:ext cx="2273390" cy="2482833"/>
            <a:chOff x="1933600" y="1193773"/>
            <a:chExt cx="2897554" cy="2482833"/>
          </a:xfrm>
        </p:grpSpPr>
        <p:sp>
          <p:nvSpPr>
            <p:cNvPr id="15" name="TextBox 14"/>
            <p:cNvSpPr txBox="1"/>
            <p:nvPr/>
          </p:nvSpPr>
          <p:spPr>
            <a:xfrm>
              <a:off x="1950834" y="1552948"/>
              <a:ext cx="288032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- Word2vec(skip-gram, CBOW),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etc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장점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Analogy task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성능이 좋다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단어 간의 복잡한 패턴도 잘 찾아낸다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단점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전체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corpus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의 정보를 반영하지 못한다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33600" y="1193773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cs typeface="Arial" pitchFamily="34" charset="0"/>
                </a:rPr>
                <a:t>Prediction based model</a:t>
              </a:r>
              <a:endParaRPr lang="ko-KR" altLang="en-US" sz="1400" b="1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</p:grpSp>
      <p:sp>
        <p:nvSpPr>
          <p:cNvPr id="3" name="Rectangle 7">
            <a:extLst>
              <a:ext uri="{FF2B5EF4-FFF2-40B4-BE49-F238E27FC236}">
                <a16:creationId xmlns:a16="http://schemas.microsoft.com/office/drawing/2014/main" id="{F467945A-C7BD-4C20-AAC6-E06C15DE7E37}"/>
              </a:ext>
            </a:extLst>
          </p:cNvPr>
          <p:cNvSpPr/>
          <p:nvPr/>
        </p:nvSpPr>
        <p:spPr>
          <a:xfrm>
            <a:off x="2267664" y="4395352"/>
            <a:ext cx="6170823" cy="476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Co-occurrence matrix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쓰되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의미를 잘 반영해보자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09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3688" y="2573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Co-occurrence </a:t>
            </a:r>
            <a:r>
              <a:rPr lang="en-US" altLang="ko-KR" sz="3200" b="1" dirty="0">
                <a:solidFill>
                  <a:srgbClr val="FFC000"/>
                </a:solidFill>
              </a:rPr>
              <a:t>Probability</a:t>
            </a:r>
            <a:endParaRPr lang="ko-KR" altLang="en-US" sz="3200" b="1" dirty="0">
              <a:solidFill>
                <a:srgbClr val="FFC000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267664" y="2355726"/>
            <a:ext cx="6156336" cy="2499861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1516" y="2561480"/>
            <a:ext cx="5688632" cy="2147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690664" y="2640594"/>
            <a:ext cx="5323090" cy="1896211"/>
            <a:chOff x="2705294" y="1513785"/>
            <a:chExt cx="5323090" cy="2606273"/>
          </a:xfrm>
        </p:grpSpPr>
        <p:sp>
          <p:nvSpPr>
            <p:cNvPr id="9" name="TextBox 8"/>
            <p:cNvSpPr txBox="1"/>
            <p:nvPr/>
          </p:nvSpPr>
          <p:spPr>
            <a:xfrm>
              <a:off x="2753544" y="1962617"/>
              <a:ext cx="5274840" cy="2157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P(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k|i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):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특정 단어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i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가 등장했을 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어떤 단어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k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가 등장할 조건부 확률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-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동시 등장 확률의 비를 통해 단어의 관계를 파악한다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Ex) solid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ice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와는 관계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 steam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과는 관계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X </a:t>
              </a:r>
            </a:p>
            <a:p>
              <a:pPr marL="171450" indent="-171450">
                <a:buFont typeface="Wingdings" panose="05000000000000000000" pitchFamily="2" charset="2"/>
                <a:buChar char="à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  <a:sym typeface="Wingdings" panose="05000000000000000000" pitchFamily="2" charset="2"/>
                </a:rPr>
                <a:t>P(solid | ice)/P(solid | steam)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  <a:sym typeface="Wingdings" panose="05000000000000000000" pitchFamily="2" charset="2"/>
                </a:rPr>
                <a:t>값이 크다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  <a:sym typeface="Wingdings" panose="05000000000000000000" pitchFamily="2" charset="2"/>
                </a:rPr>
                <a:t>!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     water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ice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와도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 steam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과도 관계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O</a:t>
              </a:r>
            </a:p>
            <a:p>
              <a:pPr marL="171450" indent="-171450">
                <a:buFont typeface="Wingdings" panose="05000000000000000000" pitchFamily="2" charset="2"/>
                <a:buChar char="à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  <a:sym typeface="Wingdings" panose="05000000000000000000" pitchFamily="2" charset="2"/>
                </a:rPr>
                <a:t>P(water | ice)/P(water | steam)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  <a:sym typeface="Wingdings" panose="05000000000000000000" pitchFamily="2" charset="2"/>
                </a:rPr>
                <a:t>값은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  <a:sym typeface="Wingdings" panose="05000000000000000000" pitchFamily="2" charset="2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  <a:sym typeface="Wingdings" panose="05000000000000000000" pitchFamily="2" charset="2"/>
                </a:rPr>
                <a:t>에 가깝다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  <a:sym typeface="Wingdings" panose="05000000000000000000" pitchFamily="2" charset="2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05294" y="1513785"/>
              <a:ext cx="5274840" cy="465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Co-occurrence probability(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동시 등장 확률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)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98FF4F-F0AD-4D45-8685-EF9144E1F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01" t="41067" r="34133" b="48600"/>
          <a:stretch/>
        </p:blipFill>
        <p:spPr>
          <a:xfrm>
            <a:off x="2123728" y="814737"/>
            <a:ext cx="6408712" cy="13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5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3688" y="2573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Loss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267664" y="2067694"/>
            <a:ext cx="6156336" cy="3024336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1516" y="2251571"/>
            <a:ext cx="5688632" cy="259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555776" y="2317545"/>
            <a:ext cx="5274840" cy="572718"/>
            <a:chOff x="2753544" y="1635646"/>
            <a:chExt cx="5274840" cy="633245"/>
          </a:xfrm>
        </p:grpSpPr>
        <p:sp>
          <p:nvSpPr>
            <p:cNvPr id="9" name="TextBox 8"/>
            <p:cNvSpPr txBox="1"/>
            <p:nvPr/>
          </p:nvSpPr>
          <p:spPr>
            <a:xfrm>
              <a:off x="2753544" y="1962618"/>
              <a:ext cx="5274840" cy="306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53544" y="1635646"/>
              <a:ext cx="5274840" cy="374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0070C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핵심 아이디어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9F37EAA-6E4C-468B-9B62-45756AB38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1" t="49419" r="33201" b="35527"/>
          <a:stretch/>
        </p:blipFill>
        <p:spPr>
          <a:xfrm>
            <a:off x="2880392" y="802265"/>
            <a:ext cx="4991884" cy="10525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BBEC5F-CB27-403A-87C1-E99F4832EF87}"/>
              </a:ext>
            </a:extLst>
          </p:cNvPr>
          <p:cNvSpPr txBox="1"/>
          <p:nvPr/>
        </p:nvSpPr>
        <p:spPr>
          <a:xfrm>
            <a:off x="2555776" y="3420260"/>
            <a:ext cx="527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b: bias term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f: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빈도수가 너무 낮은 값들이 많이 분포되거나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불용어가 너무 많이 있는 경우를 해결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40CBB-0FF6-4108-B436-DAA27BFCC59C}"/>
              </a:ext>
            </a:extLst>
          </p:cNvPr>
          <p:cNvSpPr txBox="1"/>
          <p:nvPr/>
        </p:nvSpPr>
        <p:spPr>
          <a:xfrm>
            <a:off x="2555776" y="3420260"/>
            <a:ext cx="527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8D9FD65-465E-44E3-A0BA-CC98D90A8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1" t="37197" r="41601" b="54960"/>
          <a:stretch/>
        </p:blipFill>
        <p:spPr>
          <a:xfrm>
            <a:off x="2555776" y="2585857"/>
            <a:ext cx="1994280" cy="4033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E3FE28-C09C-4802-8E70-AC775038A4E5}"/>
              </a:ext>
            </a:extLst>
          </p:cNvPr>
          <p:cNvSpPr txBox="1"/>
          <p:nvPr/>
        </p:nvSpPr>
        <p:spPr>
          <a:xfrm>
            <a:off x="2555776" y="3060057"/>
            <a:ext cx="55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이 식처럼</a:t>
            </a:r>
            <a:r>
              <a:rPr lang="en-US" altLang="ko-KR" sz="12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 corpus</a:t>
            </a:r>
            <a:r>
              <a:rPr lang="ko-KR" altLang="en-US" sz="12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에서의 확률</a:t>
            </a:r>
            <a:r>
              <a:rPr lang="en-US" altLang="ko-KR" sz="12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의 </a:t>
            </a:r>
            <a:r>
              <a:rPr lang="en-US" altLang="ko-KR" sz="12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log)</a:t>
            </a:r>
            <a:r>
              <a:rPr lang="ko-KR" altLang="en-US" sz="12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이 단어 벡터 간의 내적과 같으면 좋겠다</a:t>
            </a:r>
            <a:r>
              <a:rPr lang="en-US" altLang="ko-KR" sz="12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~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37BC5B-9E39-4706-85C9-A36A39B77B93}"/>
              </a:ext>
            </a:extLst>
          </p:cNvPr>
          <p:cNvSpPr/>
          <p:nvPr/>
        </p:nvSpPr>
        <p:spPr>
          <a:xfrm>
            <a:off x="4860032" y="915566"/>
            <a:ext cx="648072" cy="6632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8485A0-0905-4315-8A67-9F69F2AEE4D7}"/>
              </a:ext>
            </a:extLst>
          </p:cNvPr>
          <p:cNvSpPr/>
          <p:nvPr/>
        </p:nvSpPr>
        <p:spPr>
          <a:xfrm>
            <a:off x="6732240" y="910858"/>
            <a:ext cx="755504" cy="6632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AE177C-69C4-4DD9-A79F-320DE5DFB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66" t="58117" r="20133" b="22000"/>
          <a:stretch/>
        </p:blipFill>
        <p:spPr>
          <a:xfrm>
            <a:off x="5976466" y="3403030"/>
            <a:ext cx="2088232" cy="141219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51DACA-8173-40FB-B215-A609D44E6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33" t="62600" r="32267" b="30982"/>
          <a:stretch/>
        </p:blipFill>
        <p:spPr>
          <a:xfrm>
            <a:off x="2756411" y="4092409"/>
            <a:ext cx="2899428" cy="63290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EF6B246-A2C4-4804-9AE7-C6E912B5B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200" t="46419" r="20207" b="43000"/>
          <a:stretch/>
        </p:blipFill>
        <p:spPr>
          <a:xfrm>
            <a:off x="4914442" y="2518861"/>
            <a:ext cx="2622032" cy="5674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F17EE3-678E-47BE-B8C6-104926CE09B3}"/>
              </a:ext>
            </a:extLst>
          </p:cNvPr>
          <p:cNvSpPr txBox="1"/>
          <p:nvPr/>
        </p:nvSpPr>
        <p:spPr>
          <a:xfrm>
            <a:off x="4783908" y="2605828"/>
            <a:ext cx="295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                                      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782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3688" y="2573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24D0D8-4217-4927-9E6C-CBCF442AE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0400" r="21067" b="17800"/>
          <a:stretch/>
        </p:blipFill>
        <p:spPr>
          <a:xfrm>
            <a:off x="1763688" y="662352"/>
            <a:ext cx="3528392" cy="4211305"/>
          </a:xfrm>
          <a:prstGeom prst="rect">
            <a:avLst/>
          </a:prstGeom>
        </p:spPr>
      </p:pic>
      <p:sp>
        <p:nvSpPr>
          <p:cNvPr id="12" name="Frame 6">
            <a:extLst>
              <a:ext uri="{FF2B5EF4-FFF2-40B4-BE49-F238E27FC236}">
                <a16:creationId xmlns:a16="http://schemas.microsoft.com/office/drawing/2014/main" id="{9062436F-EDFB-49E5-9449-5106974860C1}"/>
              </a:ext>
            </a:extLst>
          </p:cNvPr>
          <p:cNvSpPr/>
          <p:nvPr/>
        </p:nvSpPr>
        <p:spPr>
          <a:xfrm>
            <a:off x="5508104" y="802265"/>
            <a:ext cx="3419872" cy="4073741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BDB20B9C-E3E0-4CCF-8C57-D7762AC605BD}"/>
              </a:ext>
            </a:extLst>
          </p:cNvPr>
          <p:cNvSpPr/>
          <p:nvPr/>
        </p:nvSpPr>
        <p:spPr>
          <a:xfrm>
            <a:off x="5638010" y="1001842"/>
            <a:ext cx="3160060" cy="36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6913C-522E-4614-B77A-C53892582337}"/>
              </a:ext>
            </a:extLst>
          </p:cNvPr>
          <p:cNvSpPr txBox="1"/>
          <p:nvPr/>
        </p:nvSpPr>
        <p:spPr>
          <a:xfrm>
            <a:off x="5705872" y="1341225"/>
            <a:ext cx="30243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Dimension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달라져도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GloVe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 거의 항상 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최고 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accuracy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기록했다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  <a:p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Train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속도도 빠르다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  <a:p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Corpus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 크든 작든 성능이 좋다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  <a:p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한계점</a:t>
            </a:r>
            <a:r>
              <a:rPr lang="en-US" altLang="ko-KR" sz="1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sz="1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400" b="1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동시 행렬 구축으로 인해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메모리 많이 필요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정서 분석 등의 작업에서 성능 제한</a:t>
            </a:r>
          </a:p>
        </p:txBody>
      </p:sp>
      <p:sp>
        <p:nvSpPr>
          <p:cNvPr id="8" name="Rounded Rectangle 51">
            <a:extLst>
              <a:ext uri="{FF2B5EF4-FFF2-40B4-BE49-F238E27FC236}">
                <a16:creationId xmlns:a16="http://schemas.microsoft.com/office/drawing/2014/main" id="{F8484FE9-8FFD-784D-9675-53E93B806735}"/>
              </a:ext>
            </a:extLst>
          </p:cNvPr>
          <p:cNvSpPr/>
          <p:nvPr/>
        </p:nvSpPr>
        <p:spPr>
          <a:xfrm rot="16200000" flipH="1">
            <a:off x="5695157" y="3086522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93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/>
          <p:cNvSpPr txBox="1">
            <a:spLocks/>
          </p:cNvSpPr>
          <p:nvPr/>
        </p:nvSpPr>
        <p:spPr>
          <a:xfrm>
            <a:off x="323528" y="2923816"/>
            <a:ext cx="2052903" cy="111038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Word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69120" y="3080621"/>
            <a:ext cx="429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상위어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밑에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동의어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세트를 여러 개 구성하는 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</p:txBody>
      </p:sp>
      <p:sp>
        <p:nvSpPr>
          <p:cNvPr id="14" name="Text Placeholder 13"/>
          <p:cNvSpPr txBox="1">
            <a:spLocks/>
          </p:cNvSpPr>
          <p:nvPr/>
        </p:nvSpPr>
        <p:spPr>
          <a:xfrm>
            <a:off x="186827" y="2571750"/>
            <a:ext cx="2189605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882308-E153-4842-89B9-480DEAD46A43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17" name="Round Same Side Corner Rectangle 6">
            <a:extLst>
              <a:ext uri="{FF2B5EF4-FFF2-40B4-BE49-F238E27FC236}">
                <a16:creationId xmlns:a16="http://schemas.microsoft.com/office/drawing/2014/main" id="{2D0D4A95-857A-F845-8480-8BA5B44EFF79}"/>
              </a:ext>
            </a:extLst>
          </p:cNvPr>
          <p:cNvSpPr/>
          <p:nvPr/>
        </p:nvSpPr>
        <p:spPr>
          <a:xfrm rot="2700000">
            <a:off x="1237956" y="1222187"/>
            <a:ext cx="220840" cy="844846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0AA492-ECF0-114C-9E09-35422DD7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5" y="11495"/>
            <a:ext cx="6582519" cy="28212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B8EA72-BCF6-4641-AB48-F71B58ED25B8}"/>
              </a:ext>
            </a:extLst>
          </p:cNvPr>
          <p:cNvSpPr/>
          <p:nvPr/>
        </p:nvSpPr>
        <p:spPr>
          <a:xfrm>
            <a:off x="372313" y="2844856"/>
            <a:ext cx="1675459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종류별로 나눈다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D648A-17F7-2A48-A48E-E8DB06D3FACE}"/>
              </a:ext>
            </a:extLst>
          </p:cNvPr>
          <p:cNvSpPr/>
          <p:nvPr/>
        </p:nvSpPr>
        <p:spPr>
          <a:xfrm>
            <a:off x="3434448" y="3654417"/>
            <a:ext cx="5703846" cy="1261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한계점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: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뉘앙스를 표현할 수가 없고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주관적이고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사람이 직접 업데이트 해야하니 구축 비용이 많이 듦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18" name="Diamond 5">
            <a:extLst>
              <a:ext uri="{FF2B5EF4-FFF2-40B4-BE49-F238E27FC236}">
                <a16:creationId xmlns:a16="http://schemas.microsoft.com/office/drawing/2014/main" id="{F4817615-C6AB-824B-AAB4-0D4D953278C1}"/>
              </a:ext>
            </a:extLst>
          </p:cNvPr>
          <p:cNvSpPr/>
          <p:nvPr/>
        </p:nvSpPr>
        <p:spPr>
          <a:xfrm>
            <a:off x="3000710" y="3035786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F8942C38-917D-FF4D-B261-DC5C4CFD6BFF}"/>
              </a:ext>
            </a:extLst>
          </p:cNvPr>
          <p:cNvSpPr/>
          <p:nvPr/>
        </p:nvSpPr>
        <p:spPr>
          <a:xfrm rot="16200000" flipH="1">
            <a:off x="3026628" y="3648564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62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779912" y="2787774"/>
            <a:ext cx="5472608" cy="276687"/>
          </a:xfrm>
        </p:spPr>
        <p:txBody>
          <a:bodyPr/>
          <a:lstStyle/>
          <a:p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모델들을 평가하자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19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42547" y="69417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Extrinsic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267664" y="1167534"/>
            <a:ext cx="2952408" cy="3708471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1516" y="1409351"/>
            <a:ext cx="2459657" cy="325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486079" y="1167534"/>
            <a:ext cx="2952408" cy="3708471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2455" y="1409352"/>
            <a:ext cx="2459657" cy="3250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613934" y="1480473"/>
            <a:ext cx="2259868" cy="2856254"/>
            <a:chOff x="1950834" y="1235851"/>
            <a:chExt cx="2880320" cy="2856254"/>
          </a:xfrm>
        </p:grpSpPr>
        <p:sp>
          <p:nvSpPr>
            <p:cNvPr id="11" name="TextBox 10"/>
            <p:cNvSpPr txBox="1"/>
            <p:nvPr/>
          </p:nvSpPr>
          <p:spPr>
            <a:xfrm>
              <a:off x="1950834" y="1783781"/>
              <a:ext cx="288032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특정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task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에 대해 평가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평가가 빠르다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시스템 자체 이해에 도움이 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실제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task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에도 효과가 있을지 모른다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0834" y="1235851"/>
              <a:ext cx="288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C00000"/>
                  </a:solidFill>
                  <a:cs typeface="Arial" pitchFamily="34" charset="0"/>
                </a:rPr>
                <a:t>Intrinsic evaluation</a:t>
              </a:r>
              <a:endParaRPr lang="ko-KR" altLang="en-US" sz="1600" b="1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32349" y="1480473"/>
            <a:ext cx="2259868" cy="1748259"/>
            <a:chOff x="1950834" y="1235851"/>
            <a:chExt cx="2880320" cy="1748259"/>
          </a:xfrm>
        </p:grpSpPr>
        <p:sp>
          <p:nvSpPr>
            <p:cNvPr id="15" name="TextBox 14"/>
            <p:cNvSpPr txBox="1"/>
            <p:nvPr/>
          </p:nvSpPr>
          <p:spPr>
            <a:xfrm>
              <a:off x="1950834" y="1783781"/>
              <a:ext cx="28803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실제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task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에 적용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평가가 오래 걸릴 수 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- 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시스템의 문제인지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 task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와의 상호작용이 문제인지 모른다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50834" y="1235851"/>
              <a:ext cx="288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C00000"/>
                  </a:solidFill>
                  <a:cs typeface="Arial" pitchFamily="34" charset="0"/>
                </a:rPr>
                <a:t>Extrinsic evaluation</a:t>
              </a:r>
              <a:endParaRPr lang="ko-KR" altLang="en-US" sz="1600" b="1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841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3688" y="2573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Evaluation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267664" y="2355726"/>
            <a:ext cx="6156336" cy="2499861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1516" y="2561480"/>
            <a:ext cx="5688632" cy="2147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728344" y="2670270"/>
            <a:ext cx="5285410" cy="2328200"/>
            <a:chOff x="2742974" y="1554573"/>
            <a:chExt cx="5285410" cy="3200030"/>
          </a:xfrm>
        </p:grpSpPr>
        <p:sp>
          <p:nvSpPr>
            <p:cNvPr id="9" name="TextBox 8"/>
            <p:cNvSpPr txBox="1"/>
            <p:nvPr/>
          </p:nvSpPr>
          <p:spPr>
            <a:xfrm>
              <a:off x="2753544" y="1962617"/>
              <a:ext cx="5274840" cy="279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단어 벡터의 방향이 같을수록 코사인 값은 커지고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유사도도 커진다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!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위의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d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는 단어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b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에서 단어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a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를 빼고 단어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c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를 더한 것과의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코사인 유사도가 최대가 되는 단어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i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를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찾는 것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! </a:t>
              </a:r>
            </a:p>
            <a:p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42974" y="1554573"/>
              <a:ext cx="5274840" cy="423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cs typeface="Arial" pitchFamily="34" charset="0"/>
                </a:rPr>
                <a:t>Cosine similarity(</a:t>
              </a:r>
              <a:r>
                <a:rPr lang="ko-KR" altLang="en-US" sz="1400" b="1" dirty="0">
                  <a:solidFill>
                    <a:srgbClr val="C00000"/>
                  </a:solidFill>
                  <a:cs typeface="Arial" pitchFamily="34" charset="0"/>
                </a:rPr>
                <a:t>코사인 유사도</a:t>
              </a:r>
              <a:r>
                <a:rPr lang="en-US" altLang="ko-KR" sz="1400" b="1" dirty="0">
                  <a:solidFill>
                    <a:srgbClr val="C00000"/>
                  </a:solidFill>
                  <a:cs typeface="Arial" pitchFamily="34" charset="0"/>
                </a:rPr>
                <a:t>)</a:t>
              </a:r>
              <a:endParaRPr lang="ko-KR" altLang="en-US" sz="1400" b="1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C30B0D-1228-4922-82F7-58ED47B2F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1" t="30400" r="15467" b="50295"/>
          <a:stretch/>
        </p:blipFill>
        <p:spPr>
          <a:xfrm>
            <a:off x="1763688" y="852603"/>
            <a:ext cx="7043301" cy="13304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436600-26B9-420F-9187-06EF8BA39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7" t="44401" r="52800" b="49779"/>
          <a:stretch/>
        </p:blipFill>
        <p:spPr>
          <a:xfrm>
            <a:off x="2843808" y="3296725"/>
            <a:ext cx="2382196" cy="5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4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3688" y="2573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Nanum Gothic" panose="020D0604000000000000" pitchFamily="34" charset="-127"/>
              </a:rPr>
              <a:t>Intrinsic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ea typeface="Nanum Gothic" panose="020D0604000000000000" pitchFamily="34" charset="-127"/>
              </a:rPr>
              <a:t>Evaluation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7C9DE-6135-472C-BCA0-DB2842907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7" t="20601" r="23867" b="13600"/>
          <a:stretch/>
        </p:blipFill>
        <p:spPr>
          <a:xfrm>
            <a:off x="2915816" y="843558"/>
            <a:ext cx="5184576" cy="41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71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3688" y="2573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Nanum Gothic" panose="020D0604000000000000" pitchFamily="34" charset="-127"/>
              </a:rPr>
              <a:t>Semantic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Nanum Gothic" panose="020D0604000000000000" pitchFamily="34" charset="-127"/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Nanum Gothic" panose="020D0604000000000000" pitchFamily="34" charset="-127"/>
              </a:rPr>
              <a:t>vs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Nanum Gothic" panose="020D0604000000000000" pitchFamily="34" charset="-127"/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ea typeface="Nanum Gothic" panose="020D0604000000000000" pitchFamily="34" charset="-127"/>
              </a:rPr>
              <a:t>Syntactic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4B85A-5846-49C4-8F64-5182EF9C3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7" t="33201" r="49067" b="24800"/>
          <a:stretch/>
        </p:blipFill>
        <p:spPr>
          <a:xfrm>
            <a:off x="1896649" y="1419622"/>
            <a:ext cx="3557195" cy="28083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DD3BF1-5F8B-4E0A-B36B-91F77D7E7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8" t="41600" r="59333" b="20601"/>
          <a:stretch/>
        </p:blipFill>
        <p:spPr>
          <a:xfrm>
            <a:off x="5940152" y="1419622"/>
            <a:ext cx="252028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1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3688" y="2573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/>
                </a:solidFill>
              </a:rPr>
              <a:t>Ambiguity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790800" y="987575"/>
            <a:ext cx="7101679" cy="4052800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5737" y="1168646"/>
            <a:ext cx="6651803" cy="3690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195736" y="1347614"/>
                <a:ext cx="6336704" cy="283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Word cluster</a:t>
                </a:r>
              </a:p>
              <a:p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단어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cluster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를 보고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같은 단어지만 다른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cluster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에 있는 것들을 다른 단어 취급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!</a:t>
                </a:r>
              </a:p>
              <a:p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Ex)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날씨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cluster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눈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_1,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인체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cluster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눈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_2, …</a:t>
                </a:r>
              </a:p>
              <a:p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marL="228600" indent="-228600">
                  <a:buAutoNum type="arabicPeriod" startAt="2"/>
                </a:pP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Word Sense</a:t>
                </a:r>
              </a:p>
              <a:p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뜻이 여러 개인 단어 벡터를 각 뜻에 대한 단어 벡터의 선형 결합으로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!</a:t>
                </a:r>
              </a:p>
              <a:p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Ex)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ko-KR" altLang="en-US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눈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눈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눈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즉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</a:t>
                </a:r>
                <a:r>
                  <a:rPr lang="el-G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α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는 각 뜻으로 쓰인 빈도수의 비율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)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1347614"/>
                <a:ext cx="6336704" cy="2830903"/>
              </a:xfrm>
              <a:prstGeom prst="rect">
                <a:avLst/>
              </a:prstGeom>
              <a:blipFill>
                <a:blip r:embed="rId2"/>
                <a:stretch>
                  <a:fillRect l="-400" t="-446" b="-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045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63688" y="2573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Extrinsic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Evaluation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267664" y="942842"/>
            <a:ext cx="6156336" cy="3912746"/>
          </a:xfrm>
          <a:prstGeom prst="frame">
            <a:avLst>
              <a:gd name="adj1" fmla="val 1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1516" y="1131590"/>
            <a:ext cx="5688632" cy="3577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627784" y="1270950"/>
            <a:ext cx="5274840" cy="3477875"/>
            <a:chOff x="2642414" y="1252155"/>
            <a:chExt cx="5274840" cy="3054087"/>
          </a:xfrm>
        </p:grpSpPr>
        <p:sp>
          <p:nvSpPr>
            <p:cNvPr id="9" name="TextBox 8"/>
            <p:cNvSpPr txBox="1"/>
            <p:nvPr/>
          </p:nvSpPr>
          <p:spPr>
            <a:xfrm>
              <a:off x="2642414" y="1252155"/>
              <a:ext cx="5274840" cy="305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다른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NLP task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잘 수행하는 지 보는 것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!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특히 잘 쓰는 것이 바로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어떤 이름을 의미하는 단어를 보고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어떤 유형인지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식별하는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task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Ex)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바나나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–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과일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구글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–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기업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 2020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–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…	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			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		          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 역시나 결론은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……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GloVe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42414" y="1863854"/>
              <a:ext cx="5274840" cy="297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C00000"/>
                  </a:solidFill>
                  <a:cs typeface="Arial" pitchFamily="34" charset="0"/>
                </a:rPr>
                <a:t>NER(Named Entity Recognition)(</a:t>
              </a:r>
              <a:r>
                <a:rPr lang="ko-KR" altLang="en-US" sz="1600" b="1" dirty="0" err="1">
                  <a:solidFill>
                    <a:srgbClr val="C00000"/>
                  </a:solidFill>
                  <a:cs typeface="Arial" pitchFamily="34" charset="0"/>
                </a:rPr>
                <a:t>개체명</a:t>
              </a:r>
              <a:r>
                <a:rPr lang="ko-KR" altLang="en-US" sz="1600" b="1" dirty="0">
                  <a:solidFill>
                    <a:srgbClr val="C00000"/>
                  </a:solidFill>
                  <a:cs typeface="Arial" pitchFamily="34" charset="0"/>
                </a:rPr>
                <a:t> 인식</a:t>
              </a:r>
              <a:r>
                <a:rPr lang="en-US" altLang="ko-KR" sz="1600" b="1" dirty="0">
                  <a:solidFill>
                    <a:srgbClr val="C00000"/>
                  </a:solidFill>
                  <a:cs typeface="Arial" pitchFamily="34" charset="0"/>
                </a:rPr>
                <a:t>)</a:t>
              </a:r>
              <a:endParaRPr lang="ko-KR" altLang="en-US" sz="1600" b="1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A09288-2CDC-42B5-A62E-8815A255F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67" t="36000" r="34134" b="26200"/>
          <a:stretch/>
        </p:blipFill>
        <p:spPr>
          <a:xfrm>
            <a:off x="2627784" y="2856030"/>
            <a:ext cx="2471252" cy="185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2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499992" y="1491630"/>
            <a:ext cx="4644008" cy="2640601"/>
            <a:chOff x="4130543" y="1635646"/>
            <a:chExt cx="4644008" cy="2640601"/>
          </a:xfrm>
        </p:grpSpPr>
        <p:sp>
          <p:nvSpPr>
            <p:cNvPr id="8" name="TextBox 7"/>
            <p:cNvSpPr txBox="1"/>
            <p:nvPr/>
          </p:nvSpPr>
          <p:spPr>
            <a:xfrm>
              <a:off x="4130543" y="2283718"/>
              <a:ext cx="41695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단어의 빈도와 역 문서 빈도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문서의 빈도에 특정 식을 취함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)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를 사용하여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DTM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내의 각 단어들마다 중요한 정도를 가중치로 주는 방법입니다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사용 방법은 우선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DTM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을 만든 후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 TF-IDF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가중치를 부여합니다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9" name="Text Placeholder 13"/>
            <p:cNvSpPr txBox="1">
              <a:spLocks/>
            </p:cNvSpPr>
            <p:nvPr/>
          </p:nvSpPr>
          <p:spPr>
            <a:xfrm>
              <a:off x="4130543" y="1635646"/>
              <a:ext cx="4169522" cy="5760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EB856"/>
                  </a:highlight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TF-IDF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는 알고 가자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!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276739-4798-4E0C-AF74-9057ACAEF79C}"/>
                </a:ext>
              </a:extLst>
            </p:cNvPr>
            <p:cNvSpPr txBox="1"/>
            <p:nvPr/>
          </p:nvSpPr>
          <p:spPr>
            <a:xfrm>
              <a:off x="4130543" y="3937693"/>
              <a:ext cx="4644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…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그런데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DTM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은 무엇이고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 TF-IDF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는 무엇일까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??</a:t>
              </a:r>
            </a:p>
          </p:txBody>
        </p:sp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5CC0CECB-CB9A-244A-A609-1EFBB0941B1B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/>
          <a:srcRect l="31" r="31"/>
          <a:stretch>
            <a:fillRect/>
          </a:stretch>
        </p:blipFill>
        <p:spPr/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04FDA4-EEC9-4C23-A19B-787DB99E638C}"/>
              </a:ext>
            </a:extLst>
          </p:cNvPr>
          <p:cNvSpPr txBox="1">
            <a:spLocks/>
          </p:cNvSpPr>
          <p:nvPr/>
        </p:nvSpPr>
        <p:spPr>
          <a:xfrm>
            <a:off x="0" y="195486"/>
            <a:ext cx="9144000" cy="77653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잠깐만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~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막간을 이용한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NLP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466892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 idx="4294967295"/>
          </p:nvPr>
        </p:nvSpPr>
        <p:spPr>
          <a:xfrm>
            <a:off x="1619672" y="147719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부록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순서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sp>
        <p:nvSpPr>
          <p:cNvPr id="17" name="AutoShape 92">
            <a:extLst>
              <a:ext uri="{FF2B5EF4-FFF2-40B4-BE49-F238E27FC236}">
                <a16:creationId xmlns:a16="http://schemas.microsoft.com/office/drawing/2014/main" id="{AE9CFB3F-51C8-6C4A-8641-BCFB794A78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95741" y="1369528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1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AutoShape 92">
            <a:extLst>
              <a:ext uri="{FF2B5EF4-FFF2-40B4-BE49-F238E27FC236}">
                <a16:creationId xmlns:a16="http://schemas.microsoft.com/office/drawing/2014/main" id="{6FE50261-F5D0-E244-9F12-BEB2DCB75D9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95741" y="2271937"/>
            <a:ext cx="758752" cy="60125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2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AutoShape 92">
            <a:extLst>
              <a:ext uri="{FF2B5EF4-FFF2-40B4-BE49-F238E27FC236}">
                <a16:creationId xmlns:a16="http://schemas.microsoft.com/office/drawing/2014/main" id="{45540A3D-7EAF-E54B-8903-44392B3C6A9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195741" y="3174346"/>
            <a:ext cx="758752" cy="73457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AutoShape 92">
            <a:extLst>
              <a:ext uri="{FF2B5EF4-FFF2-40B4-BE49-F238E27FC236}">
                <a16:creationId xmlns:a16="http://schemas.microsoft.com/office/drawing/2014/main" id="{19F1D2DD-DF23-9245-94B8-54F27A916EF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31840" y="1275606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92">
            <a:extLst>
              <a:ext uri="{FF2B5EF4-FFF2-40B4-BE49-F238E27FC236}">
                <a16:creationId xmlns:a16="http://schemas.microsoft.com/office/drawing/2014/main" id="{AC012FD3-3C67-1647-91BF-E2C20E8D69C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31840" y="2178015"/>
            <a:ext cx="5278694" cy="73262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AutoShape 92">
            <a:extLst>
              <a:ext uri="{FF2B5EF4-FFF2-40B4-BE49-F238E27FC236}">
                <a16:creationId xmlns:a16="http://schemas.microsoft.com/office/drawing/2014/main" id="{B480CE84-5C71-E04C-85F2-C69FB373FA3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31841" y="3080424"/>
            <a:ext cx="5278693" cy="92972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" name="Group 65">
            <a:extLst>
              <a:ext uri="{FF2B5EF4-FFF2-40B4-BE49-F238E27FC236}">
                <a16:creationId xmlns:a16="http://schemas.microsoft.com/office/drawing/2014/main" id="{6861C411-A8F1-0C4E-A19C-19EF51658839}"/>
              </a:ext>
            </a:extLst>
          </p:cNvPr>
          <p:cNvGrpSpPr/>
          <p:nvPr/>
        </p:nvGrpSpPr>
        <p:grpSpPr>
          <a:xfrm>
            <a:off x="3291633" y="1373162"/>
            <a:ext cx="4752528" cy="546274"/>
            <a:chOff x="2299400" y="1781114"/>
            <a:chExt cx="4576856" cy="546274"/>
          </a:xfrm>
        </p:grpSpPr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18A79707-C172-EE42-8A7E-8C4421402DC8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DTM (Document-Term Matrix)</a:t>
              </a:r>
              <a:endParaRPr lang="ko-KR" altLang="en-US" sz="1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A4C41574-431B-9846-A49E-C6D4D4BAD2E3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문서 단어 행렬</a:t>
              </a:r>
            </a:p>
          </p:txBody>
        </p:sp>
      </p:grpSp>
      <p:grpSp>
        <p:nvGrpSpPr>
          <p:cNvPr id="29" name="Group 68">
            <a:extLst>
              <a:ext uri="{FF2B5EF4-FFF2-40B4-BE49-F238E27FC236}">
                <a16:creationId xmlns:a16="http://schemas.microsoft.com/office/drawing/2014/main" id="{7CD923BC-B06F-944D-A92C-DD495A9E7619}"/>
              </a:ext>
            </a:extLst>
          </p:cNvPr>
          <p:cNvGrpSpPr/>
          <p:nvPr/>
        </p:nvGrpSpPr>
        <p:grpSpPr>
          <a:xfrm>
            <a:off x="3291632" y="2275571"/>
            <a:ext cx="5118901" cy="546274"/>
            <a:chOff x="2299400" y="1781114"/>
            <a:chExt cx="4576856" cy="546274"/>
          </a:xfrm>
        </p:grpSpPr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5F89CC66-1487-0840-9CB8-01C50BC7C664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TF-IDF</a:t>
              </a:r>
              <a:r>
                <a:rPr lang="ko-KR" altLang="en-US" sz="14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(Term Frequency-Inverse Document Frequency)</a:t>
              </a:r>
              <a:endParaRPr lang="ko-KR" altLang="en-US" sz="1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7BF6B309-1BE8-1842-8BA8-471C77649D10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단어 빈도</a:t>
              </a: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역 문서 빈도</a:t>
              </a:r>
            </a:p>
          </p:txBody>
        </p:sp>
      </p:grpSp>
      <p:grpSp>
        <p:nvGrpSpPr>
          <p:cNvPr id="32" name="Group 71">
            <a:extLst>
              <a:ext uri="{FF2B5EF4-FFF2-40B4-BE49-F238E27FC236}">
                <a16:creationId xmlns:a16="http://schemas.microsoft.com/office/drawing/2014/main" id="{D7163D16-810A-5641-84E2-28A55EC1B4AF}"/>
              </a:ext>
            </a:extLst>
          </p:cNvPr>
          <p:cNvGrpSpPr/>
          <p:nvPr/>
        </p:nvGrpSpPr>
        <p:grpSpPr>
          <a:xfrm>
            <a:off x="3291633" y="3177980"/>
            <a:ext cx="4752528" cy="730940"/>
            <a:chOff x="2299400" y="1781114"/>
            <a:chExt cx="4576856" cy="730940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1C08292B-3C1E-824F-9246-49818EEAED5D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토픽 모델링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F0605CE9-F12A-BF46-85CC-8FC29FD827AA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LSA(Latent Semantic Analysis)</a:t>
              </a:r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잠재 의미 분석</a:t>
              </a:r>
              <a:endParaRPr lang="en-US" altLang="ko-KR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LDA(Latent Dirichlet Allocation)</a:t>
              </a:r>
              <a:r>
                <a:rPr lang="ko-KR" altLang="en-US" sz="12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잠재 </a:t>
              </a:r>
              <a:r>
                <a:rPr lang="ko-KR" altLang="en-US" sz="1200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디리클레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할당</a:t>
              </a:r>
              <a:endParaRPr lang="en-US" altLang="ko-KR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180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1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DTM (Document-Term Matrix)</a:t>
              </a:r>
              <a:endPara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문서 단어 행렬</a:t>
              </a: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26585F-02E9-4BED-A128-7534DC9A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31" y="1261267"/>
            <a:ext cx="5800672" cy="35047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574093-48E6-43AF-89BA-AD6F687F249E}"/>
              </a:ext>
            </a:extLst>
          </p:cNvPr>
          <p:cNvSpPr/>
          <p:nvPr/>
        </p:nvSpPr>
        <p:spPr>
          <a:xfrm>
            <a:off x="6934741" y="4881890"/>
            <a:ext cx="22092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https://wikidocs.net/24559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80232B-9150-41C1-981B-129A35F1EABC}"/>
              </a:ext>
            </a:extLst>
          </p:cNvPr>
          <p:cNvSpPr/>
          <p:nvPr/>
        </p:nvSpPr>
        <p:spPr>
          <a:xfrm>
            <a:off x="5004048" y="1419622"/>
            <a:ext cx="25298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*Co-occurrence matrix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헷갈리지 말기</a:t>
            </a:r>
          </a:p>
        </p:txBody>
      </p:sp>
    </p:spTree>
    <p:extLst>
      <p:ext uri="{BB962C8B-B14F-4D97-AF65-F5344CB8AC3E}">
        <p14:creationId xmlns:p14="http://schemas.microsoft.com/office/powerpoint/2010/main" val="209458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707904" y="1419622"/>
            <a:ext cx="3816424" cy="1872208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Sparse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b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Representation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CBB08F-346D-8D44-B581-CA96B3628982}"/>
              </a:ext>
            </a:extLst>
          </p:cNvPr>
          <p:cNvSpPr/>
          <p:nvPr/>
        </p:nvSpPr>
        <p:spPr>
          <a:xfrm>
            <a:off x="3736996" y="299944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벡터나 행렬의 값 중 대부분이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이거나</a:t>
            </a:r>
            <a:b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빈 값을 가지고 있는 것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3904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1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DTM (Document-Term Matrix)</a:t>
              </a:r>
              <a:endPara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문서 단어 행렬</a:t>
              </a: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26585F-02E9-4BED-A128-7534DC9AE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05"/>
          <a:stretch/>
        </p:blipFill>
        <p:spPr>
          <a:xfrm>
            <a:off x="1794514" y="1481031"/>
            <a:ext cx="5554971" cy="19800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80232B-9150-41C1-981B-129A35F1EABC}"/>
              </a:ext>
            </a:extLst>
          </p:cNvPr>
          <p:cNvSpPr/>
          <p:nvPr/>
        </p:nvSpPr>
        <p:spPr>
          <a:xfrm>
            <a:off x="2687509" y="3692899"/>
            <a:ext cx="37689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단점</a:t>
            </a:r>
            <a:r>
              <a:rPr lang="en-US" altLang="ko-KR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0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너무 많다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(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희소표현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r>
              <a:rPr lang="ko-KR" altLang="en-US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단점</a:t>
            </a:r>
            <a:r>
              <a:rPr lang="en-US" altLang="ko-KR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단순 빈도 수 기반 접근</a:t>
            </a:r>
          </a:p>
        </p:txBody>
      </p:sp>
      <p:sp>
        <p:nvSpPr>
          <p:cNvPr id="11" name="Rounded Rectangle 51">
            <a:extLst>
              <a:ext uri="{FF2B5EF4-FFF2-40B4-BE49-F238E27FC236}">
                <a16:creationId xmlns:a16="http://schemas.microsoft.com/office/drawing/2014/main" id="{29111E94-107F-0443-BB62-3BFAE850D89F}"/>
              </a:ext>
            </a:extLst>
          </p:cNvPr>
          <p:cNvSpPr/>
          <p:nvPr/>
        </p:nvSpPr>
        <p:spPr>
          <a:xfrm rot="16200000" flipH="1">
            <a:off x="2060996" y="3657260"/>
            <a:ext cx="512957" cy="53150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58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92">
            <a:extLst>
              <a:ext uri="{FF2B5EF4-FFF2-40B4-BE49-F238E27FC236}">
                <a16:creationId xmlns:a16="http://schemas.microsoft.com/office/drawing/2014/main" id="{A4E4B220-9256-4C2D-95D3-536D8F1D5DA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</a:rPr>
              <a:t>2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AutoShape 92">
            <a:extLst>
              <a:ext uri="{FF2B5EF4-FFF2-40B4-BE49-F238E27FC236}">
                <a16:creationId xmlns:a16="http://schemas.microsoft.com/office/drawing/2014/main" id="{53C43E80-E4AE-4916-9FAB-BBD46749E3C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Group 68">
            <a:extLst>
              <a:ext uri="{FF2B5EF4-FFF2-40B4-BE49-F238E27FC236}">
                <a16:creationId xmlns:a16="http://schemas.microsoft.com/office/drawing/2014/main" id="{4726FB3C-C21B-4C00-B92F-42FE6ADF3FDE}"/>
              </a:ext>
            </a:extLst>
          </p:cNvPr>
          <p:cNvGrpSpPr/>
          <p:nvPr/>
        </p:nvGrpSpPr>
        <p:grpSpPr>
          <a:xfrm>
            <a:off x="1347411" y="343136"/>
            <a:ext cx="5118901" cy="546274"/>
            <a:chOff x="2299400" y="1781114"/>
            <a:chExt cx="4576856" cy="546274"/>
          </a:xfrm>
        </p:grpSpPr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3A43AFA5-EE4B-44ED-9D75-97294FD838DF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TF-IDF</a:t>
              </a: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(Term Frequency-Inverse Document Frequency)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3EF4E54-D1FC-42CA-B515-D7E779FEE945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단어 빈도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역 문서 빈도</a:t>
              </a:r>
            </a:p>
          </p:txBody>
        </p:sp>
      </p:grpSp>
      <p:sp>
        <p:nvSpPr>
          <p:cNvPr id="18" name="AutoShape 92">
            <a:extLst>
              <a:ext uri="{FF2B5EF4-FFF2-40B4-BE49-F238E27FC236}">
                <a16:creationId xmlns:a16="http://schemas.microsoft.com/office/drawing/2014/main" id="{4E1FFF87-D8C5-4BAF-9847-31C7A40D440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2"/>
            <a:ext cx="8640960" cy="3686400"/>
          </a:xfrm>
          <a:prstGeom prst="rect">
            <a:avLst/>
          </a:prstGeom>
          <a:solidFill>
            <a:schemeClr val="accent2">
              <a:alpha val="6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81AD64-3501-4320-81CB-1677EB4FE182}"/>
                  </a:ext>
                </a:extLst>
              </p:cNvPr>
              <p:cNvSpPr txBox="1"/>
              <p:nvPr/>
            </p:nvSpPr>
            <p:spPr>
              <a:xfrm>
                <a:off x="630896" y="1537319"/>
                <a:ext cx="7780357" cy="2883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*d: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문서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t: 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단어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n: 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문서의 총 개수</a:t>
                </a:r>
                <a:endPara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endPara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1) TF: 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특정 문서 </a:t>
                </a:r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d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에서의 특정 단어 </a:t>
                </a:r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t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등장 횟수</a:t>
                </a:r>
                <a:endParaRPr lang="en-US" altLang="ko-KR" sz="1600" b="1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2) IDF: “</a:t>
                </a:r>
                <a:r>
                  <a:rPr lang="ko-KR" altLang="en-US" sz="1600" b="1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특정 단어 </a:t>
                </a:r>
                <a:r>
                  <a:rPr lang="en-US" altLang="ko-KR" sz="1600" b="1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t</a:t>
                </a:r>
                <a:r>
                  <a:rPr lang="ko-KR" altLang="en-US" sz="1600" b="1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가 등장한 문서의 수</a:t>
                </a:r>
                <a:r>
                  <a:rPr lang="en-US" altLang="ko-KR" sz="1600" b="1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”</a:t>
                </a:r>
                <a:r>
                  <a:rPr lang="ko-KR" altLang="en-US" sz="1600" b="1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에 반비례하는 수</a:t>
                </a:r>
                <a:endParaRPr lang="en-US" altLang="ko-KR" sz="1600" b="1" dirty="0">
                  <a:solidFill>
                    <a:srgbClr val="C0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endParaRPr lang="en-US" altLang="ko-KR" sz="1600" b="1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marL="285750" indent="-285750">
                  <a:buFont typeface="Symbol" panose="05050102010706020507" pitchFamily="18" charset="2"/>
                  <a:buChar char="Þ"/>
                </a:pP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TF-IDF = TF * IDF</a:t>
                </a:r>
              </a:p>
              <a:p>
                <a:pPr marL="285750" indent="-285750">
                  <a:buFont typeface="Symbol" panose="05050102010706020507" pitchFamily="18" charset="2"/>
                  <a:buChar char="Þ"/>
                </a:pPr>
                <a:endPara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단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IDF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=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log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⁡(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Arial" pitchFamily="34" charset="0"/>
                          </a:rPr>
                          <m:t>𝑛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Arial" pitchFamily="34" charset="0"/>
                          </a:rPr>
                          <m:t>1+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Arial" pitchFamily="34" charset="0"/>
                          </a:rPr>
                          <m:t>𝐷𝐹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)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이</m:t>
                    </m:r>
                  </m:oMath>
                </a14:m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다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. </a:t>
                </a:r>
              </a:p>
              <a:p>
                <a:endPara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*log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를 사용하는 이유</a:t>
                </a:r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: n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이 커질수록</a:t>
                </a:r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</a:t>
                </a:r>
                <a:r>
                  <a:rPr lang="en-US" altLang="ko-KR" sz="1600" b="1" dirty="0" err="1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idf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값이 기하급수적으로 커지기 때문</a:t>
                </a:r>
                <a:endParaRPr lang="en-US" altLang="ko-KR" sz="1600" b="1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*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분모에 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1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이 더해지는 이유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: 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분모가 </a:t>
                </a:r>
                <a:r>
                  <a:rPr lang="en-US" altLang="ko-KR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0</a:t>
                </a:r>
                <a:r>
                  <a:rPr lang="ko-KR" altLang="en-US" sz="1600" b="1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이 되는 상황을 방지하기 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위함</a:t>
                </a:r>
                <a:endPara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81AD64-3501-4320-81CB-1677EB4F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96" y="1537319"/>
                <a:ext cx="7780357" cy="2883931"/>
              </a:xfrm>
              <a:prstGeom prst="rect">
                <a:avLst/>
              </a:prstGeom>
              <a:blipFill>
                <a:blip r:embed="rId3"/>
                <a:stretch>
                  <a:fillRect l="-489" t="-439"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83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토픽 모델링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문서의 집합에서 토픽을 찾아내는 프로세스</a:t>
              </a: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E7344-57AD-4A1A-B49F-EAF5F3C63A6E}"/>
              </a:ext>
            </a:extLst>
          </p:cNvPr>
          <p:cNvSpPr txBox="1"/>
          <p:nvPr/>
        </p:nvSpPr>
        <p:spPr>
          <a:xfrm>
            <a:off x="681822" y="1294912"/>
            <a:ext cx="778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주제 찾기</a:t>
            </a:r>
            <a:r>
              <a:rPr lang="en-US" altLang="ko-KR" sz="2800" b="1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!</a:t>
            </a:r>
          </a:p>
        </p:txBody>
      </p:sp>
      <p:pic>
        <p:nvPicPr>
          <p:cNvPr id="10242" name="Picture 2" descr="How to Introduce a Topic Clearly">
            <a:extLst>
              <a:ext uri="{FF2B5EF4-FFF2-40B4-BE49-F238E27FC236}">
                <a16:creationId xmlns:a16="http://schemas.microsoft.com/office/drawing/2014/main" id="{1E846009-C912-461A-8B26-CA0B59AEE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93629"/>
            <a:ext cx="4176464" cy="28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81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LSA(Latent Semantic Analysis)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잠재 의미 분석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토픽 모델링의 일종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6F636-A48C-40FE-9EE5-C5FF5FED28AD}"/>
              </a:ext>
            </a:extLst>
          </p:cNvPr>
          <p:cNvSpPr txBox="1"/>
          <p:nvPr/>
        </p:nvSpPr>
        <p:spPr>
          <a:xfrm>
            <a:off x="630896" y="1418708"/>
            <a:ext cx="7780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TF-IDF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행렬을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Truncated SVD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로 세 개의 행렬로 분해하여 차원을 축소한다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20769C-E828-4DC3-8A1F-32E3B3135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77"/>
          <a:stretch/>
        </p:blipFill>
        <p:spPr>
          <a:xfrm>
            <a:off x="630896" y="1908609"/>
            <a:ext cx="3805698" cy="1558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F773C0-39CA-42A4-9FC7-8DF1BF5BDCB5}"/>
                  </a:ext>
                </a:extLst>
              </p:cNvPr>
              <p:cNvSpPr txBox="1"/>
              <p:nvPr/>
            </p:nvSpPr>
            <p:spPr>
              <a:xfrm>
                <a:off x="681823" y="3698558"/>
                <a:ext cx="31700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U: 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문서의 개수 </a:t>
                </a:r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x 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토픽의 수</a:t>
                </a:r>
                <a:endPara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Arial" pitchFamily="34" charset="0"/>
                          </a:rPr>
                          <m:t>𝑉</m:t>
                        </m:r>
                      </m:e>
                      <m:sup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: 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토픽의 수 </a:t>
                </a:r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x 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단어의 개수</a:t>
                </a:r>
                <a:endPara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F773C0-39CA-42A4-9FC7-8DF1BF5BD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23" y="3698558"/>
                <a:ext cx="3170098" cy="584775"/>
              </a:xfrm>
              <a:prstGeom prst="rect">
                <a:avLst/>
              </a:prstGeom>
              <a:blipFill>
                <a:blip r:embed="rId4"/>
                <a:stretch>
                  <a:fillRect l="-1154" t="-3125" b="-13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1A802-64D1-41F1-9FE2-031A7DC4C3E5}"/>
              </a:ext>
            </a:extLst>
          </p:cNvPr>
          <p:cNvSpPr/>
          <p:nvPr/>
        </p:nvSpPr>
        <p:spPr>
          <a:xfrm>
            <a:off x="3332480" y="3187356"/>
            <a:ext cx="1133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t: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토픽의 개수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0F9DB3-9EA9-40ED-90EA-A42671D1EC62}"/>
              </a:ext>
            </a:extLst>
          </p:cNvPr>
          <p:cNvSpPr txBox="1"/>
          <p:nvPr/>
        </p:nvSpPr>
        <p:spPr>
          <a:xfrm>
            <a:off x="4572000" y="2089268"/>
            <a:ext cx="4242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장점</a:t>
            </a:r>
            <a:endParaRPr lang="en-US" altLang="ko-KR" sz="1600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1.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쉽고 빠르게 구현 가능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2.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단어의 잠재적 의미 표현 가능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문서의 유사도 계산에서 좋은 성능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단점</a:t>
            </a:r>
            <a:endParaRPr lang="en-US" altLang="ko-KR" sz="1600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1.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새로운 데이터 추가 시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처음부터 다시 계산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새로운 정보에 대한 업데이트가 어렵다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600" dirty="0">
                <a:highlight>
                  <a:srgbClr val="FFFF00"/>
                </a:highlight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Word2Vec</a:t>
            </a:r>
            <a:r>
              <a:rPr lang="ko-KR" altLang="en-US" sz="1600" dirty="0">
                <a:highlight>
                  <a:srgbClr val="FFFF00"/>
                </a:highlight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등의 방법론으로 넘어간 이유</a:t>
            </a:r>
            <a:endParaRPr lang="en-US" altLang="ko-KR" sz="1600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32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LSA(Latent Semantic Analysis)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잠재 의미 분석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토픽 모델링의 일종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A600A3-7D88-49FB-867F-F2414CA30A1F}"/>
              </a:ext>
            </a:extLst>
          </p:cNvPr>
          <p:cNvSpPr txBox="1"/>
          <p:nvPr/>
        </p:nvSpPr>
        <p:spPr>
          <a:xfrm>
            <a:off x="408283" y="1281497"/>
            <a:ext cx="1155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[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코드 예시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228F2-CC19-41B9-B6D1-D81D8D1A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728197"/>
            <a:ext cx="7956376" cy="28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3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LDA(Latent Dirichlet Allocation)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잠재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디리클레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할당</a:t>
              </a: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4E7344-57AD-4A1A-B49F-EAF5F3C63A6E}"/>
                  </a:ext>
                </a:extLst>
              </p:cNvPr>
              <p:cNvSpPr txBox="1"/>
              <p:nvPr/>
            </p:nvSpPr>
            <p:spPr>
              <a:xfrm>
                <a:off x="608066" y="1407372"/>
                <a:ext cx="7780357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가정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1. 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문서들은 </a:t>
                </a:r>
                <a:r>
                  <a:rPr lang="ko-KR" altLang="en-US" sz="1600" dirty="0">
                    <a:highlight>
                      <a:srgbClr val="FFFF00"/>
                    </a:highlight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토픽들의 혼합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으로 구성되어 있다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.</a:t>
                </a:r>
              </a:p>
              <a:p>
                <a:pPr algn="ctr"/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가정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2. 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토픽들은 확률 분포에 기반하여 단어들을 생성한다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.</a:t>
                </a:r>
              </a:p>
              <a:p>
                <a:pPr algn="ctr"/>
                <a:endPara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algn="ctr"/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=&gt; IDEA: 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데이터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(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문서집합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)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가 주어졌을 때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, 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문서가 생성되던 과정을 역추적해보자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! &lt;=</a:t>
                </a:r>
              </a:p>
              <a:p>
                <a:pPr algn="ctr"/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----------------------------------------------------------------</a:t>
                </a:r>
              </a:p>
              <a:p>
                <a:pPr algn="ctr"/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Step1. 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토픽의 개수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k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를 정한다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. (hyper-parameter)</a:t>
                </a:r>
              </a:p>
              <a:p>
                <a:pPr algn="ctr"/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Step2. 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모든 단어를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k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개의 토픽 중 하나에 할당한다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.</a:t>
                </a:r>
              </a:p>
              <a:p>
                <a:pPr algn="ctr"/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Step3.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𝑃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𝑡𝑜𝑝𝑖𝑐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|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𝑑𝑜𝑐𝑢𝑚𝑒𝑛𝑡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𝑃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𝑤𝑜𝑟𝑑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|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𝑡𝑜𝑝𝑖𝑐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기준에 따라</a:t>
                </a:r>
                <a:endParaRPr lang="en-US" altLang="ko-KR" sz="1600" dirty="0">
                  <a:solidFill>
                    <a:srgbClr val="C0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각 단어들에게 토픽이 재할당된다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.</a:t>
                </a:r>
              </a:p>
              <a:p>
                <a:pPr algn="ctr"/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Step4. 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모든 할당이 수렴하여 완료될 때까지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Step3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을 반복한다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.</a:t>
                </a:r>
              </a:p>
              <a:p>
                <a:pPr algn="ctr"/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----------------------------------------------------------------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𝑃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𝑡𝑜𝑝𝑖𝑐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|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𝑑𝑜𝑐𝑢𝑚𝑒𝑛𝑡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: 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문서 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d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의 단어들 중 토픽 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t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에 해당하는 단어들의 비율</a:t>
                </a:r>
                <a:endPara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𝑃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𝑤𝑜𝑟𝑑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|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𝑡𝑜𝑝𝑖𝑐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: 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단어 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w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를 갖고 있는 모든 문서들 중 토픽 </a:t>
                </a:r>
                <a:r>
                  <a:rPr lang="en-US" altLang="ko-KR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t</a:t>
                </a:r>
                <a:r>
                  <a:rPr lang="ko-KR" altLang="en-US" sz="1600" dirty="0">
                    <a:latin typeface="Nanum Gothic" panose="020D0604000000000000" pitchFamily="34" charset="-127"/>
                    <a:ea typeface="Nanum Gothic" panose="020D0604000000000000" pitchFamily="34" charset="-127"/>
                    <a:cs typeface="Arial" pitchFamily="34" charset="0"/>
                  </a:rPr>
                  <a:t>가 할당된 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비율</a:t>
                </a:r>
                <a:endPara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4E7344-57AD-4A1A-B49F-EAF5F3C63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66" y="1407372"/>
                <a:ext cx="7780357" cy="3293209"/>
              </a:xfrm>
              <a:prstGeom prst="rect">
                <a:avLst/>
              </a:prstGeom>
              <a:blipFill>
                <a:blip r:embed="rId3"/>
                <a:stretch>
                  <a:fillRect t="-385" b="-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315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LDA(Latent Dirichlet Allocation)</a:t>
              </a:r>
              <a:endPara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잠재</a:t>
              </a: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디리클레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할당</a:t>
              </a: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F7D1C-B1FB-4CAD-BC3E-3C1CC5E94566}"/>
              </a:ext>
            </a:extLst>
          </p:cNvPr>
          <p:cNvSpPr txBox="1"/>
          <p:nvPr/>
        </p:nvSpPr>
        <p:spPr>
          <a:xfrm>
            <a:off x="1446026" y="1281497"/>
            <a:ext cx="625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[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예시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] doc1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의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apple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은 어느 토픽에 할당될까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??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6376D1-F654-4DA3-9268-67A8E14B7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2" b="7476"/>
          <a:stretch/>
        </p:blipFill>
        <p:spPr>
          <a:xfrm>
            <a:off x="2688843" y="1582881"/>
            <a:ext cx="3766315" cy="14132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8DB4A2-F75D-495C-ACCA-5B71BEA2A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79" y="3117833"/>
            <a:ext cx="3384376" cy="14132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40693C-7093-47C0-B6B6-AA9C9E84F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36" y="3090505"/>
            <a:ext cx="3602335" cy="1467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B841D6-D885-48D8-8D41-BA659EB4392B}"/>
                  </a:ext>
                </a:extLst>
              </p:cNvPr>
              <p:cNvSpPr txBox="1"/>
              <p:nvPr/>
            </p:nvSpPr>
            <p:spPr>
              <a:xfrm>
                <a:off x="527479" y="4486323"/>
                <a:ext cx="33843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𝑡𝑜𝑝𝑖𝑐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|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𝑑𝑜𝑐𝑢𝑚𝑒𝑛𝑡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고려</a:t>
                </a:r>
                <a:endPara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B841D6-D885-48D8-8D41-BA659EB43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79" y="4486323"/>
                <a:ext cx="3384376" cy="338554"/>
              </a:xfrm>
              <a:prstGeom prst="rect">
                <a:avLst/>
              </a:prstGeom>
              <a:blipFill>
                <a:blip r:embed="rId6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E11F87-6C75-4059-830B-B4F909C6275C}"/>
                  </a:ext>
                </a:extLst>
              </p:cNvPr>
              <p:cNvSpPr txBox="1"/>
              <p:nvPr/>
            </p:nvSpPr>
            <p:spPr>
              <a:xfrm>
                <a:off x="5436096" y="4531089"/>
                <a:ext cx="28838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2.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𝑤𝑜𝑟𝑑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|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𝑡𝑜𝑝𝑖𝑐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고려</a:t>
                </a:r>
                <a:endPara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E11F87-6C75-4059-830B-B4F909C6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531089"/>
                <a:ext cx="2883814" cy="338554"/>
              </a:xfrm>
              <a:prstGeom prst="rect">
                <a:avLst/>
              </a:prstGeom>
              <a:blipFill>
                <a:blip r:embed="rId7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52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LDA(Latent Dirichlet Allocation)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잠재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디리클레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할당</a:t>
              </a: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C9E25-6185-4966-A6C8-E5DA1A49C7B1}"/>
              </a:ext>
            </a:extLst>
          </p:cNvPr>
          <p:cNvSpPr txBox="1"/>
          <p:nvPr/>
        </p:nvSpPr>
        <p:spPr>
          <a:xfrm>
            <a:off x="1446026" y="1281497"/>
            <a:ext cx="625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[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예시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] LDA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시각화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DC8850-B433-4039-A1F5-70A41C6F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596" y="1655951"/>
            <a:ext cx="4162808" cy="30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76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LDA(Latent Dirichlet Allocation)</a:t>
              </a:r>
              <a:endPara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잠재</a:t>
              </a:r>
              <a:r>
                <a:rPr lang="en-US" altLang="ko-KR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디리클레</a:t>
              </a: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할당</a:t>
              </a: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C9E25-6185-4966-A6C8-E5DA1A49C7B1}"/>
              </a:ext>
            </a:extLst>
          </p:cNvPr>
          <p:cNvSpPr txBox="1"/>
          <p:nvPr/>
        </p:nvSpPr>
        <p:spPr>
          <a:xfrm>
            <a:off x="1446026" y="1281497"/>
            <a:ext cx="625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[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예시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] </a:t>
            </a: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문서별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토픽 분포 보기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804327-122A-4E02-9AFC-AE3208CAB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59" y="1660649"/>
            <a:ext cx="6923683" cy="3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6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2">
            <a:extLst>
              <a:ext uri="{FF2B5EF4-FFF2-40B4-BE49-F238E27FC236}">
                <a16:creationId xmlns:a16="http://schemas.microsoft.com/office/drawing/2014/main" id="{A8AB8EE6-7238-46F5-BEE0-DD4745E65D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339502"/>
            <a:ext cx="758752" cy="60125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kumimoji="0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AutoShape 92">
            <a:extLst>
              <a:ext uri="{FF2B5EF4-FFF2-40B4-BE49-F238E27FC236}">
                <a16:creationId xmlns:a16="http://schemas.microsoft.com/office/drawing/2014/main" id="{50B44FD7-9EC5-4688-AF9E-F7EA749517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7619" y="245580"/>
            <a:ext cx="5278694" cy="7326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65">
            <a:extLst>
              <a:ext uri="{FF2B5EF4-FFF2-40B4-BE49-F238E27FC236}">
                <a16:creationId xmlns:a16="http://schemas.microsoft.com/office/drawing/2014/main" id="{489D3E20-13ED-4685-B2F0-1B81AB691ECC}"/>
              </a:ext>
            </a:extLst>
          </p:cNvPr>
          <p:cNvGrpSpPr/>
          <p:nvPr/>
        </p:nvGrpSpPr>
        <p:grpSpPr>
          <a:xfrm>
            <a:off x="1347412" y="343136"/>
            <a:ext cx="4752528" cy="546274"/>
            <a:chOff x="2299400" y="1781114"/>
            <a:chExt cx="4576856" cy="546274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3D6D7B64-67BE-4F36-B92A-21665FF2858A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토픽 모델링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4D359A14-E462-413B-98F8-5B6A90045CD1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문서의 집합에서 토픽을 찾아내는 프로세스</a:t>
              </a:r>
            </a:p>
          </p:txBody>
        </p:sp>
      </p:grpSp>
      <p:sp>
        <p:nvSpPr>
          <p:cNvPr id="7" name="AutoShape 92">
            <a:extLst>
              <a:ext uri="{FF2B5EF4-FFF2-40B4-BE49-F238E27FC236}">
                <a16:creationId xmlns:a16="http://schemas.microsoft.com/office/drawing/2014/main" id="{C39C86EB-FBC6-4A1B-9801-B5EBC8C154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1520" y="1210034"/>
            <a:ext cx="8640960" cy="368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E7344-57AD-4A1A-B49F-EAF5F3C63A6E}"/>
              </a:ext>
            </a:extLst>
          </p:cNvPr>
          <p:cNvSpPr txBox="1"/>
          <p:nvPr/>
        </p:nvSpPr>
        <p:spPr>
          <a:xfrm>
            <a:off x="608066" y="1407372"/>
            <a:ext cx="77803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[</a:t>
            </a:r>
            <a:r>
              <a:rPr lang="ko-KR" altLang="en-US" sz="24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정리</a:t>
            </a:r>
            <a:r>
              <a:rPr lang="en-US" altLang="ko-KR" sz="24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] LSA</a:t>
            </a:r>
            <a:r>
              <a:rPr lang="ko-KR" altLang="en-US" sz="24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와 </a:t>
            </a:r>
            <a:r>
              <a:rPr lang="en-US" altLang="ko-KR" sz="24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LDA </a:t>
            </a:r>
            <a:r>
              <a:rPr lang="ko-KR" altLang="en-US" sz="24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차이</a:t>
            </a:r>
            <a:endParaRPr lang="en-US" altLang="ko-KR" sz="24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endParaRPr lang="en-US" altLang="ko-KR" sz="24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&lt;LSA&gt;</a:t>
            </a:r>
          </a:p>
          <a:p>
            <a:pPr algn="ctr"/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DTM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을 차원 축소 하여 축소 차원에서 근접 단어들을 토픽으로 묶는다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  <a:p>
            <a:pPr algn="ctr"/>
            <a:endParaRPr lang="en-US" altLang="ko-KR" sz="24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&lt;LDA&gt;</a:t>
            </a:r>
          </a:p>
          <a:p>
            <a:pPr algn="ctr"/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단어가 특정 토픽에 존재할 확률과 문서에 특정 토픽이 존재할 확률을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결합확률로 추정하여 토픽을 추출한다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162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/>
          <p:cNvSpPr txBox="1">
            <a:spLocks/>
          </p:cNvSpPr>
          <p:nvPr/>
        </p:nvSpPr>
        <p:spPr>
          <a:xfrm>
            <a:off x="323528" y="3035787"/>
            <a:ext cx="2103451" cy="19842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One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Hot</a:t>
            </a:r>
            <a:endParaRPr lang="en-US" altLang="ko-KR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Encoding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7414" y="3136453"/>
            <a:ext cx="63438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해당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단어의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속성이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가질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있는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모든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경우의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수를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독립차원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으로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나타낸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것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14" name="Text Placeholder 13"/>
          <p:cNvSpPr txBox="1">
            <a:spLocks/>
          </p:cNvSpPr>
          <p:nvPr/>
        </p:nvSpPr>
        <p:spPr>
          <a:xfrm>
            <a:off x="186827" y="2571750"/>
            <a:ext cx="2189605" cy="7920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858" y="3444230"/>
            <a:ext cx="2189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882308-E153-4842-89B9-480DEAD46A43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D648A-17F7-2A48-A48E-E8DB06D3FACE}"/>
              </a:ext>
            </a:extLst>
          </p:cNvPr>
          <p:cNvSpPr/>
          <p:nvPr/>
        </p:nvSpPr>
        <p:spPr>
          <a:xfrm>
            <a:off x="3291051" y="3716792"/>
            <a:ext cx="5703846" cy="1498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한계점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: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단어가 많아지면 차원이 무수히 많아지고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단어 간 </a:t>
            </a:r>
            <a:r>
              <a:rPr lang="ko-KR" altLang="en-US" sz="14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연관성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을 설명할 수 없다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=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단어의 내적의 의미 포함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X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게다가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이 너무 많아져서 성능이 떨어지기 쉬움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18" name="Diamond 5">
            <a:extLst>
              <a:ext uri="{FF2B5EF4-FFF2-40B4-BE49-F238E27FC236}">
                <a16:creationId xmlns:a16="http://schemas.microsoft.com/office/drawing/2014/main" id="{F4817615-C6AB-824B-AAB4-0D4D953278C1}"/>
              </a:ext>
            </a:extLst>
          </p:cNvPr>
          <p:cNvSpPr/>
          <p:nvPr/>
        </p:nvSpPr>
        <p:spPr>
          <a:xfrm>
            <a:off x="2910148" y="3055130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F8942C38-917D-FF4D-B261-DC5C4CFD6BFF}"/>
              </a:ext>
            </a:extLst>
          </p:cNvPr>
          <p:cNvSpPr/>
          <p:nvPr/>
        </p:nvSpPr>
        <p:spPr>
          <a:xfrm rot="16200000" flipH="1">
            <a:off x="2933779" y="3650627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266EC6-C6B1-F043-B681-95DDABCE9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7" y="43931"/>
            <a:ext cx="6582518" cy="2600746"/>
          </a:xfrm>
          <a:prstGeom prst="rect">
            <a:avLst/>
          </a:prstGeom>
        </p:spPr>
      </p:pic>
      <p:sp>
        <p:nvSpPr>
          <p:cNvPr id="16" name="Isosceles Triangle 57">
            <a:extLst>
              <a:ext uri="{FF2B5EF4-FFF2-40B4-BE49-F238E27FC236}">
                <a16:creationId xmlns:a16="http://schemas.microsoft.com/office/drawing/2014/main" id="{6B8CF2F9-A62B-514F-839F-C0A3DF23718F}"/>
              </a:ext>
            </a:extLst>
          </p:cNvPr>
          <p:cNvSpPr/>
          <p:nvPr/>
        </p:nvSpPr>
        <p:spPr>
          <a:xfrm rot="1578820">
            <a:off x="1165329" y="1300122"/>
            <a:ext cx="232599" cy="72007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865AC0F-5BE1-4643-A516-388E035915AC}"/>
              </a:ext>
            </a:extLst>
          </p:cNvPr>
          <p:cNvSpPr txBox="1">
            <a:spLocks/>
          </p:cNvSpPr>
          <p:nvPr/>
        </p:nvSpPr>
        <p:spPr>
          <a:xfrm>
            <a:off x="337965" y="2513031"/>
            <a:ext cx="1943644" cy="12159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Sparse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8707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7253"/>
            <a:ext cx="9144000" cy="776530"/>
          </a:xfrm>
          <a:prstGeom prst="rect">
            <a:avLst/>
          </a:prstGeom>
        </p:spPr>
        <p:txBody>
          <a:bodyPr/>
          <a:lstStyle/>
          <a:p>
            <a:r>
              <a:rPr lang="ko-KR" altLang="en-US" sz="3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단어 간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연관성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Rounded Rectangle 27"/>
          <p:cNvSpPr/>
          <p:nvPr/>
        </p:nvSpPr>
        <p:spPr>
          <a:xfrm>
            <a:off x="1979712" y="1643585"/>
            <a:ext cx="998783" cy="85232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ounded Rectangle 7"/>
          <p:cNvSpPr/>
          <p:nvPr/>
        </p:nvSpPr>
        <p:spPr>
          <a:xfrm>
            <a:off x="6118727" y="1556626"/>
            <a:ext cx="1037563" cy="88731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95319" y="2672026"/>
            <a:ext cx="1767568" cy="609398"/>
            <a:chOff x="2113657" y="4283314"/>
            <a:chExt cx="2120136" cy="553998"/>
          </a:xfrm>
        </p:grpSpPr>
        <p:sp>
          <p:nvSpPr>
            <p:cNvPr id="13" name="TextBox 12"/>
            <p:cNvSpPr txBox="1"/>
            <p:nvPr/>
          </p:nvSpPr>
          <p:spPr>
            <a:xfrm>
              <a:off x="2113657" y="4560313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13659" y="4283314"/>
              <a:ext cx="2120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DSLR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52561" y="1725619"/>
            <a:ext cx="4432379" cy="1242812"/>
            <a:chOff x="619874" y="3307355"/>
            <a:chExt cx="5316481" cy="1129829"/>
          </a:xfrm>
        </p:grpSpPr>
        <p:sp>
          <p:nvSpPr>
            <p:cNvPr id="16" name="TextBox 15"/>
            <p:cNvSpPr txBox="1"/>
            <p:nvPr/>
          </p:nvSpPr>
          <p:spPr>
            <a:xfrm>
              <a:off x="619874" y="3307355"/>
              <a:ext cx="3450389" cy="867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카메라를 검색하면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DSLR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과 비디오 카메라 둘 다 뜰 만큼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연관성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이 있는데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6221" y="4098630"/>
              <a:ext cx="2120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비디오 카메라</a:t>
              </a:r>
            </a:p>
          </p:txBody>
        </p:sp>
      </p:grpSp>
      <p:sp>
        <p:nvSpPr>
          <p:cNvPr id="24" name="Text Placeholder 4"/>
          <p:cNvSpPr txBox="1">
            <a:spLocks/>
          </p:cNvSpPr>
          <p:nvPr/>
        </p:nvSpPr>
        <p:spPr>
          <a:xfrm>
            <a:off x="0" y="724099"/>
            <a:ext cx="9144000" cy="2634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89612" y="2787368"/>
            <a:ext cx="6408712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원 </a:t>
            </a:r>
            <a:r>
              <a:rPr lang="ko-KR" altLang="en-US" sz="1600" dirty="0" err="1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핫</a:t>
            </a:r>
            <a:r>
              <a:rPr lang="ko-KR" altLang="en-US" sz="16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인코딩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에서는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각각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DSLR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의 요소와 비디오 카메라의 요소에만 </a:t>
            </a:r>
            <a:r>
              <a:rPr lang="en-US" altLang="ko-KR" sz="1600" b="1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로 표현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아닌 부분은 </a:t>
            </a:r>
            <a:r>
              <a:rPr lang="en-US" altLang="ko-KR" sz="16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0</a:t>
            </a:r>
            <a:r>
              <a:rPr lang="ko-KR" altLang="en-US" sz="16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표현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=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 연관성 전혀 표현하지 못함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71ECF-706E-6049-9152-2316770B97CB}"/>
              </a:ext>
            </a:extLst>
          </p:cNvPr>
          <p:cNvSpPr txBox="1"/>
          <p:nvPr/>
        </p:nvSpPr>
        <p:spPr>
          <a:xfrm>
            <a:off x="3467249" y="4562817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ourier" pitchFamily="2" charset="0"/>
              </a:rPr>
              <a:t>get_dummies</a:t>
            </a:r>
            <a:r>
              <a:rPr kumimoji="1" lang="en-US" altLang="ko-KR" dirty="0">
                <a:latin typeface="Courier" pitchFamily="2" charset="0"/>
              </a:rPr>
              <a:t>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함수 사용</a:t>
            </a:r>
            <a:endParaRPr kumimoji="1"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B7CF2CAD-B4A6-784F-A43A-EDC9FB80A6EC}"/>
              </a:ext>
            </a:extLst>
          </p:cNvPr>
          <p:cNvSpPr/>
          <p:nvPr/>
        </p:nvSpPr>
        <p:spPr>
          <a:xfrm>
            <a:off x="3080134" y="4562817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7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95936" y="1635646"/>
            <a:ext cx="3816424" cy="1872208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Dense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b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Representation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00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974"/>
            <a:ext cx="9144000" cy="776530"/>
          </a:xfrm>
        </p:spPr>
        <p:txBody>
          <a:bodyPr/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Dense</a:t>
            </a:r>
            <a:r>
              <a:rPr lang="en-US" altLang="ko-KR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idea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 rot="16200000">
            <a:off x="-760719" y="3019465"/>
            <a:ext cx="3600000" cy="648072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entagon 7"/>
          <p:cNvSpPr/>
          <p:nvPr/>
        </p:nvSpPr>
        <p:spPr>
          <a:xfrm rot="16200000">
            <a:off x="632389" y="3379464"/>
            <a:ext cx="2880000" cy="64807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entagon 8"/>
          <p:cNvSpPr/>
          <p:nvPr/>
        </p:nvSpPr>
        <p:spPr>
          <a:xfrm rot="16200000">
            <a:off x="2045202" y="3823826"/>
            <a:ext cx="2025686" cy="64807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ed Rectangle 7"/>
          <p:cNvSpPr/>
          <p:nvPr/>
        </p:nvSpPr>
        <p:spPr>
          <a:xfrm>
            <a:off x="2879709" y="4421536"/>
            <a:ext cx="339722" cy="29317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ounded Rectangle 27"/>
          <p:cNvSpPr/>
          <p:nvPr/>
        </p:nvSpPr>
        <p:spPr>
          <a:xfrm>
            <a:off x="3396501" y="4465403"/>
            <a:ext cx="289951" cy="22272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9"/>
          <p:cNvSpPr/>
          <p:nvPr/>
        </p:nvSpPr>
        <p:spPr>
          <a:xfrm>
            <a:off x="908997" y="4454805"/>
            <a:ext cx="260571" cy="24391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>
            <a:off x="1719406" y="4421536"/>
            <a:ext cx="307882" cy="3104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08376" y="1296579"/>
            <a:ext cx="4024063" cy="613758"/>
            <a:chOff x="2113657" y="4379435"/>
            <a:chExt cx="3647459" cy="613758"/>
          </a:xfrm>
        </p:grpSpPr>
        <p:sp>
          <p:nvSpPr>
            <p:cNvPr id="16" name="TextBox 15"/>
            <p:cNvSpPr txBox="1"/>
            <p:nvPr/>
          </p:nvSpPr>
          <p:spPr>
            <a:xfrm>
              <a:off x="2113657" y="4685416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벡터들의 분포가 비슷하면 유사한 단어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13657" y="4379435"/>
              <a:ext cx="3647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0070C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분포 가정을 기반으로 한다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08373" y="2102136"/>
            <a:ext cx="4024065" cy="829115"/>
            <a:chOff x="2055985" y="4375490"/>
            <a:chExt cx="3647461" cy="829115"/>
          </a:xfrm>
        </p:grpSpPr>
        <p:sp>
          <p:nvSpPr>
            <p:cNvPr id="28" name="TextBox 27"/>
            <p:cNvSpPr txBox="1"/>
            <p:nvPr/>
          </p:nvSpPr>
          <p:spPr>
            <a:xfrm>
              <a:off x="2055985" y="4681385"/>
              <a:ext cx="3647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댕댕이와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강아지는 비슷한 벡터로 표현으로 되어있으니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 일반화해서 출력이 가능해짐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55987" y="4375490"/>
              <a:ext cx="3647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1">
                      <a:lumMod val="7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일반화 능력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44008" y="2893827"/>
            <a:ext cx="4258681" cy="873557"/>
            <a:chOff x="2113658" y="4283314"/>
            <a:chExt cx="3860120" cy="873557"/>
          </a:xfrm>
        </p:grpSpPr>
        <p:sp>
          <p:nvSpPr>
            <p:cNvPr id="31" name="TextBox 30"/>
            <p:cNvSpPr txBox="1"/>
            <p:nvPr/>
          </p:nvSpPr>
          <p:spPr>
            <a:xfrm>
              <a:off x="2122911" y="4633651"/>
              <a:ext cx="3850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어떤 단어의 의미는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근처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에 출현하는 단어로부터 얻을 수 있음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13658" y="4283314"/>
              <a:ext cx="3647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2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문맥을 고려 </a:t>
              </a:r>
            </a:p>
          </p:txBody>
        </p:sp>
      </p:grp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3210442" y="3135019"/>
            <a:ext cx="1297931" cy="0"/>
          </a:xfrm>
          <a:prstGeom prst="straightConnector1">
            <a:avLst/>
          </a:prstGeom>
          <a:ln w="25400">
            <a:solidFill>
              <a:schemeClr val="accent2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2072389" y="2208597"/>
            <a:ext cx="2283587" cy="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973980" y="1556635"/>
            <a:ext cx="3381996" cy="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AE4D1393-3180-5240-9660-A40C5DC1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574" y="4016581"/>
            <a:ext cx="4682480" cy="1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056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ts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3768</TotalTime>
  <Words>4011</Words>
  <Application>Microsoft Macintosh PowerPoint</Application>
  <PresentationFormat>화면 슬라이드 쇼(16:9)</PresentationFormat>
  <Paragraphs>575</Paragraphs>
  <Slides>59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59</vt:i4>
      </vt:variant>
    </vt:vector>
  </HeadingPairs>
  <TitlesOfParts>
    <vt:vector size="73" baseType="lpstr">
      <vt:lpstr>맑은 고딕</vt:lpstr>
      <vt:lpstr>배달의민족 도현</vt:lpstr>
      <vt:lpstr>배달의민족 주아</vt:lpstr>
      <vt:lpstr>AppleMyungjo</vt:lpstr>
      <vt:lpstr>Arial Unicode MS</vt:lpstr>
      <vt:lpstr>Nanum Gothic</vt:lpstr>
      <vt:lpstr>Arial</vt:lpstr>
      <vt:lpstr>Cambria Math</vt:lpstr>
      <vt:lpstr>Courier</vt:lpstr>
      <vt:lpstr>Symbol</vt:lpstr>
      <vt:lpstr>Wingdings</vt:lpstr>
      <vt:lpstr>Cover and End Slide Master</vt:lpstr>
      <vt:lpstr>Contents Slide Master</vt:lpstr>
      <vt:lpstr>Section Break Slide Master</vt:lpstr>
      <vt:lpstr>NLP</vt:lpstr>
      <vt:lpstr>NLP develops..</vt:lpstr>
      <vt:lpstr>PowerPoint 프레젠테이션</vt:lpstr>
      <vt:lpstr>PowerPoint 프레젠테이션</vt:lpstr>
      <vt:lpstr>Sparse  Representation</vt:lpstr>
      <vt:lpstr>PowerPoint 프레젠테이션</vt:lpstr>
      <vt:lpstr>단어 간 연관성?</vt:lpstr>
      <vt:lpstr>Dense  Representation</vt:lpstr>
      <vt:lpstr>Dense Representation idea</vt:lpstr>
      <vt:lpstr>PowerPoint 프레젠테이션</vt:lpstr>
      <vt:lpstr>Word2Vec</vt:lpstr>
      <vt:lpstr>PowerPoint 프레젠테이션</vt:lpstr>
      <vt:lpstr>PowerPoint 프레젠테이션</vt:lpstr>
      <vt:lpstr>Distributional Notion of Meaning</vt:lpstr>
      <vt:lpstr>PowerPoint 프레젠테이션</vt:lpstr>
      <vt:lpstr>Gradient Descent w.r.t v_c</vt:lpstr>
      <vt:lpstr>Gradient Descent w.r.t v_c</vt:lpstr>
      <vt:lpstr>PowerPoint 프레젠테이션</vt:lpstr>
      <vt:lpstr>Projection on Vector Space</vt:lpstr>
      <vt:lpstr>Vector Calculation of Meaning</vt:lpstr>
      <vt:lpstr>PowerPoint 프레젠테이션</vt:lpstr>
      <vt:lpstr>Negative Sampling</vt:lpstr>
      <vt:lpstr>Negative Sampling idea</vt:lpstr>
      <vt:lpstr>PowerPoint 프레젠테이션</vt:lpstr>
      <vt:lpstr>Negative Sampling Process</vt:lpstr>
      <vt:lpstr>Negative Sampling</vt:lpstr>
      <vt:lpstr>Co-occurunce</vt:lpstr>
      <vt:lpstr>Co-Occurrence</vt:lpstr>
      <vt:lpstr>1. Co-occurrence Matrix</vt:lpstr>
      <vt:lpstr>1. Co-occurrence Matrix</vt:lpstr>
      <vt:lpstr>1. Co-occurrence Matrix</vt:lpstr>
      <vt:lpstr>2. Co-occurrence Probability</vt:lpstr>
      <vt:lpstr>2. Co-occurrence Probability</vt:lpstr>
      <vt:lpstr>2. Co-occurrence Probability</vt:lpstr>
      <vt:lpstr>GloVe 모델</vt:lpstr>
      <vt:lpstr>Count based vs Prediction based</vt:lpstr>
      <vt:lpstr>Co-occurrence Probability</vt:lpstr>
      <vt:lpstr>Loss function</vt:lpstr>
      <vt:lpstr>Accuracy</vt:lpstr>
      <vt:lpstr>Evaluation </vt:lpstr>
      <vt:lpstr>Intrinsic vs Extrinsic</vt:lpstr>
      <vt:lpstr>Intrinsic Evaluation</vt:lpstr>
      <vt:lpstr>Intrinsic Evaluation</vt:lpstr>
      <vt:lpstr>Semantic vs Syntactic</vt:lpstr>
      <vt:lpstr>Word Ambiguity</vt:lpstr>
      <vt:lpstr>Extrinsic Evaluation</vt:lpstr>
      <vt:lpstr>PowerPoint 프레젠테이션</vt:lpstr>
      <vt:lpstr>부록 순서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Microsoft Office User</cp:lastModifiedBy>
  <cp:revision>132</cp:revision>
  <dcterms:created xsi:type="dcterms:W3CDTF">2016-11-09T00:26:40Z</dcterms:created>
  <dcterms:modified xsi:type="dcterms:W3CDTF">2020-09-09T03:18:57Z</dcterms:modified>
</cp:coreProperties>
</file>